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sldIdLst>
    <p:sldId id="256" r:id="rId5"/>
  </p:sldIdLst>
  <p:sldSz cx="7556500" cy="106934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E9F4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F786DC-C7B8-4081-BB5F-E28510B31297}" v="2" dt="2023-11-06T08:22:37.678"/>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557" y="-138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slide" Target="slides/slide1.xml"/><Relationship Id="rId1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KASUGI Mitsuru" userId="0ca6f575-5452-4e1b-af9e-06dc2debbc31" providerId="ADAL" clId="{5DF786DC-C7B8-4081-BB5F-E28510B31297}"/>
    <pc:docChg chg="modSld">
      <pc:chgData name="WAKASUGI Mitsuru" userId="0ca6f575-5452-4e1b-af9e-06dc2debbc31" providerId="ADAL" clId="{5DF786DC-C7B8-4081-BB5F-E28510B31297}" dt="2023-11-06T08:22:38.784" v="12" actId="20577"/>
      <pc:docMkLst>
        <pc:docMk/>
      </pc:docMkLst>
      <pc:sldChg chg="modSp mod">
        <pc:chgData name="WAKASUGI Mitsuru" userId="0ca6f575-5452-4e1b-af9e-06dc2debbc31" providerId="ADAL" clId="{5DF786DC-C7B8-4081-BB5F-E28510B31297}" dt="2023-11-06T08:22:38.784" v="12" actId="20577"/>
        <pc:sldMkLst>
          <pc:docMk/>
          <pc:sldMk cId="0" sldId="256"/>
        </pc:sldMkLst>
        <pc:spChg chg="mod">
          <ac:chgData name="WAKASUGI Mitsuru" userId="0ca6f575-5452-4e1b-af9e-06dc2debbc31" providerId="ADAL" clId="{5DF786DC-C7B8-4081-BB5F-E28510B31297}" dt="2023-11-06T08:22:38.784" v="12" actId="20577"/>
          <ac:spMkLst>
            <pc:docMk/>
            <pc:sldMk cId="0" sldId="256"/>
            <ac:spMk id="32"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4954"/>
            <a:ext cx="6428422" cy="224561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34427" y="5988304"/>
            <a:ext cx="5293995" cy="26733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11/6/2023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11/6/2023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78142" y="2459482"/>
            <a:ext cx="3289839"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59482"/>
            <a:ext cx="3289839" cy="70576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11/6/2023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11/6/2023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11/6/2023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395893" y="2088438"/>
            <a:ext cx="6800850" cy="368935"/>
          </a:xfrm>
          <a:custGeom>
            <a:avLst/>
            <a:gdLst/>
            <a:ahLst/>
            <a:cxnLst/>
            <a:rect l="l" t="t" r="r" b="b"/>
            <a:pathLst>
              <a:path w="6800850" h="368935">
                <a:moveTo>
                  <a:pt x="6800545" y="0"/>
                </a:moveTo>
                <a:lnTo>
                  <a:pt x="244525" y="0"/>
                </a:lnTo>
                <a:lnTo>
                  <a:pt x="0" y="368363"/>
                </a:lnTo>
                <a:lnTo>
                  <a:pt x="6800545" y="368363"/>
                </a:lnTo>
                <a:lnTo>
                  <a:pt x="6800545" y="0"/>
                </a:lnTo>
                <a:close/>
              </a:path>
            </a:pathLst>
          </a:custGeom>
          <a:solidFill>
            <a:srgbClr val="ED1846"/>
          </a:solidFill>
        </p:spPr>
        <p:txBody>
          <a:bodyPr wrap="square" lIns="0" tIns="0" rIns="0" bIns="0" rtlCol="0"/>
          <a:lstStyle/>
          <a:p>
            <a:endParaRPr/>
          </a:p>
        </p:txBody>
      </p:sp>
      <p:sp>
        <p:nvSpPr>
          <p:cNvPr id="17" name="bg object 17"/>
          <p:cNvSpPr/>
          <p:nvPr/>
        </p:nvSpPr>
        <p:spPr>
          <a:xfrm>
            <a:off x="0" y="7183932"/>
            <a:ext cx="7560309" cy="252095"/>
          </a:xfrm>
          <a:custGeom>
            <a:avLst/>
            <a:gdLst/>
            <a:ahLst/>
            <a:cxnLst/>
            <a:rect l="l" t="t" r="r" b="b"/>
            <a:pathLst>
              <a:path w="7560309" h="252095">
                <a:moveTo>
                  <a:pt x="7560056" y="0"/>
                </a:moveTo>
                <a:lnTo>
                  <a:pt x="0" y="0"/>
                </a:lnTo>
                <a:lnTo>
                  <a:pt x="0" y="252006"/>
                </a:lnTo>
                <a:lnTo>
                  <a:pt x="7560056" y="252006"/>
                </a:lnTo>
                <a:lnTo>
                  <a:pt x="7560056" y="0"/>
                </a:lnTo>
                <a:close/>
              </a:path>
            </a:pathLst>
          </a:custGeom>
          <a:solidFill>
            <a:srgbClr val="2E3092"/>
          </a:solidFill>
        </p:spPr>
        <p:txBody>
          <a:bodyPr wrap="square" lIns="0" tIns="0" rIns="0" bIns="0" rtlCol="0"/>
          <a:lstStyle/>
          <a:p>
            <a:endParaRPr/>
          </a:p>
        </p:txBody>
      </p:sp>
      <p:sp>
        <p:nvSpPr>
          <p:cNvPr id="2" name="Holder 2"/>
          <p:cNvSpPr>
            <a:spLocks noGrp="1"/>
          </p:cNvSpPr>
          <p:nvPr>
            <p:ph type="title"/>
          </p:nvPr>
        </p:nvSpPr>
        <p:spPr>
          <a:xfrm>
            <a:off x="378142" y="427736"/>
            <a:ext cx="6806565" cy="171094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8142" y="2459482"/>
            <a:ext cx="6806565"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71369" y="9944862"/>
            <a:ext cx="2420112" cy="53467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44862"/>
            <a:ext cx="1739455"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11/6/2023</a:t>
            </a:fld>
            <a:endParaRPr lang="en-US"/>
          </a:p>
        </p:txBody>
      </p:sp>
      <p:sp>
        <p:nvSpPr>
          <p:cNvPr id="6" name="Holder 6"/>
          <p:cNvSpPr>
            <a:spLocks noGrp="1"/>
          </p:cNvSpPr>
          <p:nvPr>
            <p:ph type="sldNum" sz="quarter" idx="7"/>
          </p:nvPr>
        </p:nvSpPr>
        <p:spPr>
          <a:xfrm>
            <a:off x="5445252" y="9944862"/>
            <a:ext cx="1739455"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axa.co.jp/" TargetMode="External"/><Relationship Id="rId1" Type="http://schemas.openxmlformats.org/officeDocument/2006/relationships/slideLayout" Target="../slideLayouts/slideLayout5.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object 40"/>
          <p:cNvGraphicFramePr>
            <a:graphicFrameLocks noGrp="1"/>
          </p:cNvGraphicFramePr>
          <p:nvPr>
            <p:extLst>
              <p:ext uri="{D42A27DB-BD31-4B8C-83A1-F6EECF244321}">
                <p14:modId xmlns:p14="http://schemas.microsoft.com/office/powerpoint/2010/main" val="3031746607"/>
              </p:ext>
            </p:extLst>
          </p:nvPr>
        </p:nvGraphicFramePr>
        <p:xfrm>
          <a:off x="395860" y="3898900"/>
          <a:ext cx="6821170" cy="2725160"/>
        </p:xfrm>
        <a:graphic>
          <a:graphicData uri="http://schemas.openxmlformats.org/drawingml/2006/table">
            <a:tbl>
              <a:tblPr firstRow="1" bandRow="1">
                <a:tableStyleId>{2D5ABB26-0587-4C30-8999-92F81FD0307C}</a:tableStyleId>
              </a:tblPr>
              <a:tblGrid>
                <a:gridCol w="756920">
                  <a:extLst>
                    <a:ext uri="{9D8B030D-6E8A-4147-A177-3AD203B41FA5}">
                      <a16:colId xmlns:a16="http://schemas.microsoft.com/office/drawing/2014/main" val="20000"/>
                    </a:ext>
                  </a:extLst>
                </a:gridCol>
                <a:gridCol w="5117465">
                  <a:extLst>
                    <a:ext uri="{9D8B030D-6E8A-4147-A177-3AD203B41FA5}">
                      <a16:colId xmlns:a16="http://schemas.microsoft.com/office/drawing/2014/main" val="20001"/>
                    </a:ext>
                  </a:extLst>
                </a:gridCol>
                <a:gridCol w="946785">
                  <a:extLst>
                    <a:ext uri="{9D8B030D-6E8A-4147-A177-3AD203B41FA5}">
                      <a16:colId xmlns:a16="http://schemas.microsoft.com/office/drawing/2014/main" val="20002"/>
                    </a:ext>
                  </a:extLst>
                </a:gridCol>
              </a:tblGrid>
              <a:tr h="411816">
                <a:tc>
                  <a:txBody>
                    <a:bodyPr/>
                    <a:lstStyle/>
                    <a:p>
                      <a:pPr marL="8890" algn="ctr">
                        <a:lnSpc>
                          <a:spcPct val="100000"/>
                        </a:lnSpc>
                        <a:spcBef>
                          <a:spcPts val="965"/>
                        </a:spcBef>
                        <a:tabLst>
                          <a:tab pos="319405" algn="l"/>
                        </a:tabLst>
                      </a:pPr>
                      <a:r>
                        <a:rPr sz="1200" b="1" dirty="0">
                          <a:solidFill>
                            <a:srgbClr val="2E3092"/>
                          </a:solidFill>
                          <a:latin typeface="Microsoft JhengHei"/>
                          <a:cs typeface="Microsoft JhengHei"/>
                        </a:rPr>
                        <a:t>対	象</a:t>
                      </a:r>
                      <a:endParaRPr sz="1200" dirty="0">
                        <a:latin typeface="Microsoft JhengHei"/>
                        <a:cs typeface="Microsoft JhengHei"/>
                      </a:endParaRPr>
                    </a:p>
                  </a:txBody>
                  <a:tcPr marL="0" marR="0" marT="122555" marB="0">
                    <a:lnL w="19050">
                      <a:solidFill>
                        <a:srgbClr val="6D6E71"/>
                      </a:solidFill>
                      <a:prstDash val="solid"/>
                    </a:lnL>
                    <a:lnR w="9525">
                      <a:solidFill>
                        <a:srgbClr val="6D6E71"/>
                      </a:solidFill>
                      <a:prstDash val="solid"/>
                    </a:lnR>
                    <a:lnT w="19050">
                      <a:solidFill>
                        <a:srgbClr val="6D6E71"/>
                      </a:solidFill>
                      <a:prstDash val="solid"/>
                    </a:lnT>
                    <a:lnB w="9525">
                      <a:solidFill>
                        <a:srgbClr val="6D6E71"/>
                      </a:solidFill>
                      <a:prstDash val="solid"/>
                    </a:lnB>
                    <a:solidFill>
                      <a:srgbClr val="E9F4F5"/>
                    </a:solidFill>
                  </a:tcPr>
                </a:tc>
                <a:tc>
                  <a:txBody>
                    <a:bodyPr/>
                    <a:lstStyle/>
                    <a:p>
                      <a:pPr marL="170815">
                        <a:lnSpc>
                          <a:spcPct val="100000"/>
                        </a:lnSpc>
                        <a:spcBef>
                          <a:spcPts val="605"/>
                        </a:spcBef>
                      </a:pPr>
                      <a:r>
                        <a:rPr sz="1200" b="0" dirty="0">
                          <a:solidFill>
                            <a:srgbClr val="211E1E"/>
                          </a:solidFill>
                          <a:latin typeface="源ノ角ゴシック Medium"/>
                          <a:cs typeface="源ノ角ゴシック Medium"/>
                        </a:rPr>
                        <a:t>経営者及び管理職、労務管理責任者、健康経営責任者の皆様</a:t>
                      </a:r>
                      <a:endParaRPr sz="1200" dirty="0">
                        <a:latin typeface="源ノ角ゴシック Medium"/>
                        <a:cs typeface="源ノ角ゴシック Medium"/>
                      </a:endParaRPr>
                    </a:p>
                  </a:txBody>
                  <a:tcPr marL="0" marR="0" marT="76835" marB="0">
                    <a:lnL w="9525">
                      <a:solidFill>
                        <a:srgbClr val="6D6E71"/>
                      </a:solidFill>
                      <a:prstDash val="solid"/>
                    </a:lnL>
                    <a:lnT w="19050">
                      <a:solidFill>
                        <a:srgbClr val="6D6E71"/>
                      </a:solidFill>
                      <a:prstDash val="solid"/>
                    </a:lnT>
                    <a:lnB w="9525">
                      <a:solidFill>
                        <a:srgbClr val="6D6E71"/>
                      </a:solidFill>
                      <a:prstDash val="solid"/>
                    </a:lnB>
                  </a:tcPr>
                </a:tc>
                <a:tc rowSpan="2">
                  <a:txBody>
                    <a:bodyPr/>
                    <a:lstStyle/>
                    <a:p>
                      <a:pPr>
                        <a:lnSpc>
                          <a:spcPct val="100000"/>
                        </a:lnSpc>
                      </a:pPr>
                      <a:endParaRPr sz="1000" dirty="0">
                        <a:latin typeface="Times New Roman"/>
                        <a:cs typeface="Times New Roman"/>
                      </a:endParaRPr>
                    </a:p>
                  </a:txBody>
                  <a:tcPr marL="0" marR="0" marT="0" marB="0">
                    <a:lnR w="19050">
                      <a:solidFill>
                        <a:srgbClr val="6D6E71"/>
                      </a:solidFill>
                      <a:prstDash val="solid"/>
                    </a:lnR>
                    <a:lnT w="19050">
                      <a:solidFill>
                        <a:srgbClr val="6D6E71"/>
                      </a:solidFill>
                      <a:prstDash val="solid"/>
                    </a:lnT>
                  </a:tcPr>
                </a:tc>
                <a:extLst>
                  <a:ext uri="{0D108BD9-81ED-4DB2-BD59-A6C34878D82A}">
                    <a16:rowId xmlns:a16="http://schemas.microsoft.com/office/drawing/2014/main" val="10000"/>
                  </a:ext>
                </a:extLst>
              </a:tr>
              <a:tr h="478011">
                <a:tc>
                  <a:txBody>
                    <a:bodyPr/>
                    <a:lstStyle/>
                    <a:p>
                      <a:pPr marL="8890" algn="ctr">
                        <a:lnSpc>
                          <a:spcPct val="100000"/>
                        </a:lnSpc>
                        <a:spcBef>
                          <a:spcPts val="1345"/>
                        </a:spcBef>
                        <a:tabLst>
                          <a:tab pos="319405" algn="l"/>
                        </a:tabLst>
                      </a:pPr>
                      <a:r>
                        <a:rPr sz="1200" b="1" dirty="0">
                          <a:solidFill>
                            <a:srgbClr val="2E3092"/>
                          </a:solidFill>
                          <a:latin typeface="Microsoft JhengHei"/>
                          <a:cs typeface="Microsoft JhengHei"/>
                        </a:rPr>
                        <a:t>講	師</a:t>
                      </a:r>
                      <a:endParaRPr sz="1200" dirty="0">
                        <a:latin typeface="Microsoft JhengHei"/>
                        <a:cs typeface="Microsoft JhengHei"/>
                      </a:endParaRPr>
                    </a:p>
                  </a:txBody>
                  <a:tcPr marL="0" marR="0" marT="170815" marB="0">
                    <a:lnL w="19050">
                      <a:solidFill>
                        <a:srgbClr val="6D6E71"/>
                      </a:solidFill>
                      <a:prstDash val="solid"/>
                    </a:lnL>
                    <a:lnR w="9525">
                      <a:solidFill>
                        <a:srgbClr val="6D6E71"/>
                      </a:solidFill>
                      <a:prstDash val="solid"/>
                    </a:lnR>
                    <a:lnT w="9525">
                      <a:solidFill>
                        <a:srgbClr val="6D6E71"/>
                      </a:solidFill>
                      <a:prstDash val="solid"/>
                    </a:lnT>
                    <a:lnB w="9525">
                      <a:solidFill>
                        <a:srgbClr val="6D6E71"/>
                      </a:solidFill>
                      <a:prstDash val="solid"/>
                    </a:lnB>
                    <a:solidFill>
                      <a:srgbClr val="E9F4F5"/>
                    </a:solidFill>
                  </a:tcPr>
                </a:tc>
                <a:tc>
                  <a:txBody>
                    <a:bodyPr/>
                    <a:lstStyle/>
                    <a:p>
                      <a:pPr marL="1251585" marR="885825" indent="-1085215">
                        <a:lnSpc>
                          <a:spcPct val="93900"/>
                        </a:lnSpc>
                        <a:spcBef>
                          <a:spcPts val="5"/>
                        </a:spcBef>
                        <a:tabLst>
                          <a:tab pos="1251585" algn="l"/>
                        </a:tabLst>
                      </a:pPr>
                      <a:r>
                        <a:rPr sz="1875" b="0" baseline="-55555" dirty="0">
                          <a:solidFill>
                            <a:srgbClr val="211E1E"/>
                          </a:solidFill>
                          <a:latin typeface="源ノ角ゴシック Medium"/>
                          <a:cs typeface="源ノ角ゴシック Medium"/>
                        </a:rPr>
                        <a:t>稲田</a:t>
                      </a:r>
                      <a:r>
                        <a:rPr sz="1875" b="0" spc="195" baseline="-55555" dirty="0">
                          <a:solidFill>
                            <a:srgbClr val="211E1E"/>
                          </a:solidFill>
                          <a:latin typeface="源ノ角ゴシック Medium"/>
                          <a:cs typeface="源ノ角ゴシック Medium"/>
                        </a:rPr>
                        <a:t> </a:t>
                      </a:r>
                      <a:r>
                        <a:rPr sz="1875" b="0" baseline="-55555" dirty="0">
                          <a:solidFill>
                            <a:srgbClr val="211E1E"/>
                          </a:solidFill>
                          <a:latin typeface="源ノ角ゴシック Medium"/>
                          <a:cs typeface="源ノ角ゴシック Medium"/>
                        </a:rPr>
                        <a:t>耕平 </a:t>
                      </a:r>
                      <a:r>
                        <a:rPr sz="1875" b="0" spc="15" baseline="-55555" dirty="0">
                          <a:solidFill>
                            <a:srgbClr val="211E1E"/>
                          </a:solidFill>
                          <a:latin typeface="源ノ角ゴシック Medium"/>
                          <a:cs typeface="源ノ角ゴシック Medium"/>
                        </a:rPr>
                        <a:t> </a:t>
                      </a:r>
                      <a:r>
                        <a:rPr sz="1500" b="1" baseline="-66666" dirty="0">
                          <a:solidFill>
                            <a:srgbClr val="231F20"/>
                          </a:solidFill>
                          <a:latin typeface="源ノ角ゴシック Heavy"/>
                          <a:cs typeface="源ノ角ゴシック Heavy"/>
                        </a:rPr>
                        <a:t>氏	</a:t>
                      </a:r>
                      <a:r>
                        <a:rPr sz="900" dirty="0">
                          <a:solidFill>
                            <a:srgbClr val="211E1E"/>
                          </a:solidFill>
                          <a:latin typeface="メイリオ"/>
                          <a:cs typeface="メイリオ"/>
                        </a:rPr>
                        <a:t>特定社会保険労務士・健康経営エキスパートアドバイザー 稲田社労士事務所・東京管理協会</a:t>
                      </a:r>
                      <a:r>
                        <a:rPr sz="900" spc="270" dirty="0">
                          <a:solidFill>
                            <a:srgbClr val="211E1E"/>
                          </a:solidFill>
                          <a:latin typeface="メイリオ"/>
                          <a:cs typeface="メイリオ"/>
                        </a:rPr>
                        <a:t> </a:t>
                      </a:r>
                      <a:r>
                        <a:rPr sz="900" dirty="0">
                          <a:solidFill>
                            <a:srgbClr val="211E1E"/>
                          </a:solidFill>
                          <a:latin typeface="メイリオ"/>
                          <a:cs typeface="メイリオ"/>
                        </a:rPr>
                        <a:t>所長</a:t>
                      </a:r>
                      <a:endParaRPr sz="900" dirty="0">
                        <a:latin typeface="メイリオ"/>
                        <a:cs typeface="メイリオ"/>
                      </a:endParaRPr>
                    </a:p>
                    <a:p>
                      <a:pPr marL="1251585">
                        <a:lnSpc>
                          <a:spcPct val="100000"/>
                        </a:lnSpc>
                      </a:pPr>
                      <a:r>
                        <a:rPr sz="900" dirty="0">
                          <a:solidFill>
                            <a:srgbClr val="211E1E"/>
                          </a:solidFill>
                          <a:latin typeface="メイリオ"/>
                          <a:cs typeface="メイリオ"/>
                        </a:rPr>
                        <a:t>株式会社いなだコンサルティング</a:t>
                      </a:r>
                      <a:r>
                        <a:rPr sz="900" spc="275" dirty="0">
                          <a:solidFill>
                            <a:srgbClr val="211E1E"/>
                          </a:solidFill>
                          <a:latin typeface="メイリオ"/>
                          <a:cs typeface="メイリオ"/>
                        </a:rPr>
                        <a:t> </a:t>
                      </a:r>
                      <a:r>
                        <a:rPr sz="900" dirty="0">
                          <a:solidFill>
                            <a:srgbClr val="211E1E"/>
                          </a:solidFill>
                          <a:latin typeface="メイリオ"/>
                          <a:cs typeface="メイリオ"/>
                        </a:rPr>
                        <a:t>代表取締役</a:t>
                      </a:r>
                      <a:endParaRPr sz="900" dirty="0">
                        <a:latin typeface="メイリオ"/>
                        <a:cs typeface="メイリオ"/>
                      </a:endParaRPr>
                    </a:p>
                  </a:txBody>
                  <a:tcPr marL="0" marR="0" marT="635" marB="0">
                    <a:lnL w="9525">
                      <a:solidFill>
                        <a:srgbClr val="6D6E71"/>
                      </a:solidFill>
                      <a:prstDash val="solid"/>
                    </a:lnL>
                    <a:lnT w="9525">
                      <a:solidFill>
                        <a:srgbClr val="6D6E71"/>
                      </a:solidFill>
                      <a:prstDash val="solid"/>
                    </a:lnT>
                    <a:lnB w="9525">
                      <a:solidFill>
                        <a:srgbClr val="6D6E71"/>
                      </a:solidFill>
                      <a:prstDash val="solid"/>
                    </a:lnB>
                  </a:tcPr>
                </a:tc>
                <a:tc vMerge="1">
                  <a:txBody>
                    <a:bodyPr/>
                    <a:lstStyle/>
                    <a:p>
                      <a:endParaRPr/>
                    </a:p>
                  </a:txBody>
                  <a:tcPr marL="0" marR="0" marT="0" marB="0">
                    <a:lnR w="19050">
                      <a:solidFill>
                        <a:srgbClr val="6D6E71"/>
                      </a:solidFill>
                      <a:prstDash val="solid"/>
                    </a:lnR>
                    <a:lnT w="19050">
                      <a:solidFill>
                        <a:srgbClr val="6D6E71"/>
                      </a:solidFill>
                      <a:prstDash val="solid"/>
                    </a:lnT>
                  </a:tcPr>
                </a:tc>
                <a:extLst>
                  <a:ext uri="{0D108BD9-81ED-4DB2-BD59-A6C34878D82A}">
                    <a16:rowId xmlns:a16="http://schemas.microsoft.com/office/drawing/2014/main" val="10001"/>
                  </a:ext>
                </a:extLst>
              </a:tr>
              <a:tr h="972443">
                <a:tc>
                  <a:txBody>
                    <a:bodyPr/>
                    <a:lstStyle/>
                    <a:p>
                      <a:pPr>
                        <a:lnSpc>
                          <a:spcPct val="100000"/>
                        </a:lnSpc>
                      </a:pPr>
                      <a:endParaRPr sz="1900" dirty="0">
                        <a:latin typeface="Times New Roman"/>
                        <a:cs typeface="Times New Roman"/>
                      </a:endParaRPr>
                    </a:p>
                    <a:p>
                      <a:pPr marL="8890" algn="ctr">
                        <a:lnSpc>
                          <a:spcPct val="100000"/>
                        </a:lnSpc>
                        <a:spcBef>
                          <a:spcPts val="1700"/>
                        </a:spcBef>
                        <a:tabLst>
                          <a:tab pos="319405" algn="l"/>
                        </a:tabLst>
                      </a:pPr>
                      <a:r>
                        <a:rPr sz="1200" b="1" dirty="0">
                          <a:solidFill>
                            <a:srgbClr val="2E3092"/>
                          </a:solidFill>
                          <a:latin typeface="Microsoft JhengHei"/>
                          <a:cs typeface="Microsoft JhengHei"/>
                        </a:rPr>
                        <a:t>講	演</a:t>
                      </a:r>
                      <a:endParaRPr sz="1200" dirty="0">
                        <a:latin typeface="Microsoft JhengHei"/>
                        <a:cs typeface="Microsoft JhengHei"/>
                      </a:endParaRPr>
                    </a:p>
                  </a:txBody>
                  <a:tcPr marL="0" marR="0" marT="0" marB="0">
                    <a:lnL w="19050">
                      <a:solidFill>
                        <a:srgbClr val="6D6E71"/>
                      </a:solidFill>
                      <a:prstDash val="solid"/>
                    </a:lnL>
                    <a:lnR w="9525">
                      <a:solidFill>
                        <a:srgbClr val="6D6E71"/>
                      </a:solidFill>
                      <a:prstDash val="solid"/>
                    </a:lnR>
                    <a:lnT w="9525">
                      <a:solidFill>
                        <a:srgbClr val="6D6E71"/>
                      </a:solidFill>
                      <a:prstDash val="solid"/>
                    </a:lnT>
                    <a:lnB w="9525">
                      <a:solidFill>
                        <a:srgbClr val="6D6E71"/>
                      </a:solidFill>
                      <a:prstDash val="solid"/>
                    </a:lnB>
                    <a:solidFill>
                      <a:srgbClr val="E9F4F5"/>
                    </a:solidFill>
                  </a:tcPr>
                </a:tc>
                <a:tc gridSpan="2">
                  <a:txBody>
                    <a:bodyPr/>
                    <a:lstStyle/>
                    <a:p>
                      <a:pPr marL="168275">
                        <a:lnSpc>
                          <a:spcPct val="100000"/>
                        </a:lnSpc>
                        <a:spcBef>
                          <a:spcPts val="355"/>
                        </a:spcBef>
                        <a:tabLst>
                          <a:tab pos="5248275" algn="l"/>
                        </a:tabLst>
                      </a:pPr>
                      <a:r>
                        <a:rPr sz="1200" b="0" dirty="0" err="1">
                          <a:solidFill>
                            <a:srgbClr val="211E1E"/>
                          </a:solidFill>
                          <a:latin typeface="源ノ角ゴシック Medium"/>
                          <a:cs typeface="源ノ角ゴシック Medium"/>
                        </a:rPr>
                        <a:t>専門家</a:t>
                      </a:r>
                      <a:r>
                        <a:rPr sz="800" b="0" dirty="0" err="1">
                          <a:solidFill>
                            <a:srgbClr val="211E1E"/>
                          </a:solidFill>
                          <a:latin typeface="源ノ角ゴシック Medium"/>
                          <a:cs typeface="源ノ角ゴシック Medium"/>
                        </a:rPr>
                        <a:t>※</a:t>
                      </a:r>
                      <a:r>
                        <a:rPr sz="1200" b="0" dirty="0" err="1">
                          <a:solidFill>
                            <a:srgbClr val="211E1E"/>
                          </a:solidFill>
                          <a:latin typeface="源ノ角ゴシック Medium" panose="020B0600000000000000" pitchFamily="34" charset="-128"/>
                          <a:ea typeface="源ノ角ゴシック Medium" panose="020B0600000000000000" pitchFamily="34" charset="-128"/>
                          <a:cs typeface="源ノ角ゴシック Medium"/>
                        </a:rPr>
                        <a:t>によるメンタルヘルス対策セミナ</a:t>
                      </a:r>
                      <a:r>
                        <a:rPr sz="1200" b="0" dirty="0">
                          <a:solidFill>
                            <a:srgbClr val="211E1E"/>
                          </a:solidFill>
                          <a:latin typeface="源ノ角ゴシック Medium" panose="020B0600000000000000" pitchFamily="34" charset="-128"/>
                          <a:ea typeface="源ノ角ゴシック Medium" panose="020B0600000000000000" pitchFamily="34" charset="-128"/>
                          <a:cs typeface="源ノ角ゴシック Medium"/>
                        </a:rPr>
                        <a:t>ー</a:t>
                      </a:r>
                      <a:r>
                        <a:rPr lang="ja-JP" altLang="en-US" sz="1200" b="0" dirty="0">
                          <a:solidFill>
                            <a:srgbClr val="211E1E"/>
                          </a:solidFill>
                          <a:latin typeface="源ノ角ゴシック Medium" panose="020B0600000000000000" pitchFamily="34" charset="-128"/>
                          <a:ea typeface="源ノ角ゴシック Medium" panose="020B0600000000000000" pitchFamily="34" charset="-128"/>
                          <a:cs typeface="源ノ角ゴシック Medium"/>
                        </a:rPr>
                        <a:t>です。</a:t>
                      </a:r>
                      <a:endParaRPr lang="en-US" altLang="ja-JP" sz="1200" b="0" dirty="0">
                        <a:solidFill>
                          <a:srgbClr val="211E1E"/>
                        </a:solidFill>
                        <a:latin typeface="源ノ角ゴシック Medium" panose="020B0600000000000000" pitchFamily="34" charset="-128"/>
                        <a:ea typeface="源ノ角ゴシック Medium" panose="020B0600000000000000" pitchFamily="34" charset="-128"/>
                        <a:cs typeface="源ノ角ゴシック Medium"/>
                      </a:endParaRPr>
                    </a:p>
                    <a:p>
                      <a:pPr marL="168275">
                        <a:lnSpc>
                          <a:spcPct val="100000"/>
                        </a:lnSpc>
                        <a:spcBef>
                          <a:spcPts val="355"/>
                        </a:spcBef>
                        <a:tabLst>
                          <a:tab pos="5248275" algn="l"/>
                        </a:tabLst>
                      </a:pPr>
                      <a:r>
                        <a:rPr lang="ja-JP" altLang="en-US" sz="1200" b="0" dirty="0">
                          <a:solidFill>
                            <a:srgbClr val="211E1E"/>
                          </a:solidFill>
                          <a:latin typeface="源ノ角ゴシック Medium" panose="020B0600000000000000" pitchFamily="34" charset="-128"/>
                          <a:ea typeface="源ノ角ゴシック Medium" panose="020B0600000000000000" pitchFamily="34" charset="-128"/>
                          <a:cs typeface="源ノ角ゴシック Medium"/>
                        </a:rPr>
                        <a:t>労務管理に！「</a:t>
                      </a:r>
                      <a:r>
                        <a:rPr lang="ja-JP" altLang="ja-JP" sz="1200" b="0" dirty="0">
                          <a:solidFill>
                            <a:srgbClr val="211E1E"/>
                          </a:solidFill>
                          <a:latin typeface="源ノ角ゴシック Medium" panose="020B0600000000000000" pitchFamily="34" charset="-128"/>
                          <a:ea typeface="源ノ角ゴシック Medium" panose="020B0600000000000000" pitchFamily="34" charset="-128"/>
                          <a:cs typeface="+mn-cs"/>
                        </a:rPr>
                        <a:t>治療」と「仕事」の両立支援</a:t>
                      </a:r>
                      <a:r>
                        <a:rPr lang="ja-JP" altLang="en-US" sz="1200" b="0" dirty="0">
                          <a:solidFill>
                            <a:srgbClr val="211E1E"/>
                          </a:solidFill>
                          <a:latin typeface="源ノ角ゴシック Medium" panose="020B0600000000000000" pitchFamily="34" charset="-128"/>
                          <a:ea typeface="源ノ角ゴシック Medium" panose="020B0600000000000000" pitchFamily="34" charset="-128"/>
                          <a:cs typeface="+mn-cs"/>
                        </a:rPr>
                        <a:t>に！</a:t>
                      </a:r>
                      <a:r>
                        <a:rPr lang="ja-JP" altLang="en-US" sz="1200" b="0" dirty="0">
                          <a:solidFill>
                            <a:srgbClr val="211E1E"/>
                          </a:solidFill>
                          <a:latin typeface="源ノ角ゴシック Medium" panose="020B0600000000000000" pitchFamily="34" charset="-128"/>
                          <a:ea typeface="源ノ角ゴシック Medium" panose="020B0600000000000000" pitchFamily="34" charset="-128"/>
                          <a:cs typeface="源ノ角ゴシック Medium"/>
                        </a:rPr>
                        <a:t>　　　　</a:t>
                      </a:r>
                      <a:r>
                        <a:rPr sz="1200" b="0" dirty="0">
                          <a:solidFill>
                            <a:srgbClr val="211E1E"/>
                          </a:solidFill>
                          <a:latin typeface="源ノ角ゴシック Medium"/>
                          <a:cs typeface="源ノ角ゴシック Medium"/>
                        </a:rPr>
                        <a:t>	</a:t>
                      </a:r>
                      <a:r>
                        <a:rPr sz="1425" b="0" spc="15" baseline="-29239" dirty="0">
                          <a:latin typeface="源ノ角ゴシック Medium"/>
                          <a:cs typeface="源ノ角ゴシック Medium"/>
                        </a:rPr>
                        <a:t>稲田</a:t>
                      </a:r>
                      <a:r>
                        <a:rPr sz="1425" b="0" spc="127" baseline="-29239" dirty="0">
                          <a:latin typeface="源ノ角ゴシック Medium"/>
                          <a:cs typeface="源ノ角ゴシック Medium"/>
                        </a:rPr>
                        <a:t> </a:t>
                      </a:r>
                      <a:r>
                        <a:rPr sz="1425" b="0" spc="15" baseline="-29239" dirty="0">
                          <a:latin typeface="源ノ角ゴシック Medium"/>
                          <a:cs typeface="源ノ角ゴシック Medium"/>
                        </a:rPr>
                        <a:t>耕平</a:t>
                      </a:r>
                      <a:r>
                        <a:rPr sz="1425" b="0" spc="82" baseline="-29239" dirty="0">
                          <a:latin typeface="源ノ角ゴシック Medium"/>
                          <a:cs typeface="源ノ角ゴシック Medium"/>
                        </a:rPr>
                        <a:t> </a:t>
                      </a:r>
                      <a:r>
                        <a:rPr sz="1200" b="1" baseline="-34722" dirty="0">
                          <a:solidFill>
                            <a:srgbClr val="231F20"/>
                          </a:solidFill>
                          <a:latin typeface="源ノ角ゴシック Heavy"/>
                          <a:cs typeface="源ノ角ゴシック Heavy"/>
                        </a:rPr>
                        <a:t>氏</a:t>
                      </a:r>
                      <a:endParaRPr sz="1200" baseline="-34722" dirty="0">
                        <a:latin typeface="源ノ角ゴシック Heavy"/>
                        <a:cs typeface="源ノ角ゴシック Heavy"/>
                      </a:endParaRPr>
                    </a:p>
                    <a:p>
                      <a:pPr marL="177800" marR="207645">
                        <a:lnSpc>
                          <a:spcPct val="100000"/>
                        </a:lnSpc>
                        <a:spcBef>
                          <a:spcPts val="650"/>
                        </a:spcBef>
                      </a:pPr>
                      <a:r>
                        <a:rPr sz="950" dirty="0">
                          <a:solidFill>
                            <a:srgbClr val="211E1E"/>
                          </a:solidFill>
                          <a:latin typeface="メイリオ"/>
                          <a:cs typeface="メイリオ"/>
                        </a:rPr>
                        <a:t>メンタルヘルスの概要と労務管理の専門家視点による企業の対応、経営者と管理職の注意すべきことを専 門家※がお答えします。</a:t>
                      </a:r>
                      <a:endParaRPr sz="950" dirty="0">
                        <a:latin typeface="メイリオ"/>
                        <a:cs typeface="メイリオ"/>
                      </a:endParaRPr>
                    </a:p>
                    <a:p>
                      <a:pPr marL="156210">
                        <a:lnSpc>
                          <a:spcPct val="100000"/>
                        </a:lnSpc>
                        <a:spcBef>
                          <a:spcPts val="500"/>
                        </a:spcBef>
                      </a:pPr>
                      <a:r>
                        <a:rPr sz="850" dirty="0">
                          <a:solidFill>
                            <a:srgbClr val="211E1E"/>
                          </a:solidFill>
                          <a:latin typeface="メイリオ"/>
                          <a:cs typeface="メイリオ"/>
                        </a:rPr>
                        <a:t>＊東京都社会保険労務士会</a:t>
                      </a:r>
                      <a:r>
                        <a:rPr sz="850" spc="280" dirty="0">
                          <a:solidFill>
                            <a:srgbClr val="211E1E"/>
                          </a:solidFill>
                          <a:latin typeface="メイリオ"/>
                          <a:cs typeface="メイリオ"/>
                        </a:rPr>
                        <a:t> </a:t>
                      </a:r>
                      <a:r>
                        <a:rPr sz="850" dirty="0">
                          <a:solidFill>
                            <a:srgbClr val="211E1E"/>
                          </a:solidFill>
                          <a:latin typeface="メイリオ"/>
                          <a:cs typeface="メイリオ"/>
                        </a:rPr>
                        <a:t>働き方改革・健康経営特別委員会副委員長</a:t>
                      </a:r>
                      <a:r>
                        <a:rPr sz="850" spc="285" dirty="0">
                          <a:solidFill>
                            <a:srgbClr val="211E1E"/>
                          </a:solidFill>
                          <a:latin typeface="メイリオ"/>
                          <a:cs typeface="メイリオ"/>
                        </a:rPr>
                        <a:t> </a:t>
                      </a:r>
                      <a:r>
                        <a:rPr sz="850" dirty="0">
                          <a:solidFill>
                            <a:srgbClr val="211E1E"/>
                          </a:solidFill>
                          <a:latin typeface="メイリオ"/>
                          <a:cs typeface="メイリオ"/>
                        </a:rPr>
                        <a:t>兼</a:t>
                      </a:r>
                      <a:r>
                        <a:rPr sz="850" spc="-5" dirty="0">
                          <a:solidFill>
                            <a:srgbClr val="211E1E"/>
                          </a:solidFill>
                          <a:latin typeface="メイリオ"/>
                          <a:cs typeface="メイリオ"/>
                        </a:rPr>
                        <a:t> </a:t>
                      </a:r>
                      <a:r>
                        <a:rPr sz="850" dirty="0">
                          <a:solidFill>
                            <a:srgbClr val="211E1E"/>
                          </a:solidFill>
                          <a:latin typeface="メイリオ"/>
                          <a:cs typeface="メイリオ"/>
                        </a:rPr>
                        <a:t>健康経営推進部会長</a:t>
                      </a:r>
                      <a:endParaRPr sz="850" dirty="0">
                        <a:latin typeface="メイリオ"/>
                        <a:cs typeface="メイリオ"/>
                      </a:endParaRPr>
                    </a:p>
                    <a:p>
                      <a:pPr marL="264160">
                        <a:lnSpc>
                          <a:spcPct val="100000"/>
                        </a:lnSpc>
                      </a:pPr>
                      <a:r>
                        <a:rPr sz="850" dirty="0">
                          <a:solidFill>
                            <a:srgbClr val="211E1E"/>
                          </a:solidFill>
                          <a:latin typeface="メイリオ"/>
                          <a:cs typeface="メイリオ"/>
                        </a:rPr>
                        <a:t>東京商工会議所「健康経営アドバイザー・エキスパートアドバイザー共通テキスト」（2019年6月発行版）執筆者</a:t>
                      </a:r>
                      <a:endParaRPr sz="850" dirty="0">
                        <a:latin typeface="メイリオ"/>
                        <a:cs typeface="メイリオ"/>
                      </a:endParaRPr>
                    </a:p>
                  </a:txBody>
                  <a:tcPr marL="0" marR="0" marT="45085" marB="0">
                    <a:lnL w="9525">
                      <a:solidFill>
                        <a:srgbClr val="6D6E71"/>
                      </a:solidFill>
                      <a:prstDash val="solid"/>
                    </a:lnL>
                    <a:lnR w="19050">
                      <a:solidFill>
                        <a:srgbClr val="6D6E71"/>
                      </a:solidFill>
                      <a:prstDash val="solid"/>
                    </a:lnR>
                    <a:lnT w="9525" cap="flat" cmpd="sng" algn="ctr">
                      <a:solidFill>
                        <a:srgbClr val="6D6E71"/>
                      </a:solidFill>
                      <a:prstDash val="solid"/>
                      <a:round/>
                      <a:headEnd type="none" w="med" len="med"/>
                      <a:tailEnd type="none" w="med" len="med"/>
                    </a:lnT>
                    <a:lnB w="9525">
                      <a:solidFill>
                        <a:srgbClr val="6D6E71"/>
                      </a:solidFill>
                      <a:prstDash val="solid"/>
                    </a:lnB>
                    <a:solidFill>
                      <a:srgbClr val="FFFFFF"/>
                    </a:solidFill>
                  </a:tcPr>
                </a:tc>
                <a:tc hMerge="1">
                  <a:txBody>
                    <a:bodyPr/>
                    <a:lstStyle/>
                    <a:p>
                      <a:endParaRPr/>
                    </a:p>
                  </a:txBody>
                  <a:tcPr marL="0" marR="0" marT="0" marB="0"/>
                </a:tc>
                <a:extLst>
                  <a:ext uri="{0D108BD9-81ED-4DB2-BD59-A6C34878D82A}">
                    <a16:rowId xmlns:a16="http://schemas.microsoft.com/office/drawing/2014/main" val="10002"/>
                  </a:ext>
                </a:extLst>
              </a:tr>
              <a:tr h="336880">
                <a:tc>
                  <a:txBody>
                    <a:bodyPr/>
                    <a:lstStyle/>
                    <a:p>
                      <a:pPr marL="11430" algn="ctr">
                        <a:lnSpc>
                          <a:spcPct val="100000"/>
                        </a:lnSpc>
                        <a:spcBef>
                          <a:spcPts val="545"/>
                        </a:spcBef>
                      </a:pPr>
                      <a:r>
                        <a:rPr sz="1200" b="1" spc="-185" dirty="0">
                          <a:solidFill>
                            <a:srgbClr val="2E3092"/>
                          </a:solidFill>
                          <a:latin typeface="Microsoft JhengHei"/>
                          <a:cs typeface="Microsoft JhengHei"/>
                        </a:rPr>
                        <a:t>申込方法</a:t>
                      </a:r>
                      <a:endParaRPr sz="1200" dirty="0">
                        <a:latin typeface="Microsoft JhengHei"/>
                        <a:cs typeface="Microsoft JhengHei"/>
                      </a:endParaRPr>
                    </a:p>
                  </a:txBody>
                  <a:tcPr marL="0" marR="0" marT="69215" marB="0">
                    <a:lnL w="19050">
                      <a:solidFill>
                        <a:srgbClr val="6D6E71"/>
                      </a:solidFill>
                      <a:prstDash val="solid"/>
                    </a:lnL>
                    <a:lnR w="9525">
                      <a:solidFill>
                        <a:srgbClr val="6D6E71"/>
                      </a:solidFill>
                      <a:prstDash val="solid"/>
                    </a:lnR>
                    <a:lnT w="9525">
                      <a:solidFill>
                        <a:srgbClr val="6D6E71"/>
                      </a:solidFill>
                      <a:prstDash val="solid"/>
                    </a:lnT>
                    <a:lnB w="9525">
                      <a:solidFill>
                        <a:srgbClr val="6D6E71"/>
                      </a:solidFill>
                      <a:prstDash val="solid"/>
                    </a:lnB>
                    <a:solidFill>
                      <a:srgbClr val="E9F4F5"/>
                    </a:solidFill>
                  </a:tcPr>
                </a:tc>
                <a:tc gridSpan="2">
                  <a:txBody>
                    <a:bodyPr/>
                    <a:lstStyle/>
                    <a:p>
                      <a:pPr marL="166370">
                        <a:lnSpc>
                          <a:spcPts val="1405"/>
                        </a:lnSpc>
                        <a:spcBef>
                          <a:spcPts val="5"/>
                        </a:spcBef>
                        <a:tabLst>
                          <a:tab pos="2651125" algn="l"/>
                        </a:tabLst>
                      </a:pPr>
                      <a:r>
                        <a:rPr sz="1800" b="1" spc="30" baseline="-34722" dirty="0">
                          <a:solidFill>
                            <a:srgbClr val="414042"/>
                          </a:solidFill>
                          <a:latin typeface="Microsoft JhengHei"/>
                          <a:cs typeface="Microsoft JhengHei"/>
                        </a:rPr>
                        <a:t>下記によりお申し込みください</a:t>
                      </a:r>
                      <a:r>
                        <a:rPr sz="1800" b="1" baseline="-34722" dirty="0">
                          <a:solidFill>
                            <a:srgbClr val="414042"/>
                          </a:solidFill>
                          <a:latin typeface="Microsoft JhengHei"/>
                          <a:cs typeface="Microsoft JhengHei"/>
                        </a:rPr>
                        <a:t>。	</a:t>
                      </a:r>
                      <a:r>
                        <a:rPr sz="850" dirty="0">
                          <a:latin typeface="メイリオ"/>
                          <a:cs typeface="メイリオ"/>
                        </a:rPr>
                        <a:t>記載アドレスに招待メールをお送りします。</a:t>
                      </a:r>
                    </a:p>
                    <a:p>
                      <a:pPr marL="2651760">
                        <a:lnSpc>
                          <a:spcPts val="985"/>
                        </a:lnSpc>
                      </a:pPr>
                      <a:r>
                        <a:rPr sz="850" dirty="0">
                          <a:latin typeface="メイリオ"/>
                          <a:cs typeface="メイリオ"/>
                        </a:rPr>
                        <a:t>操作は簡単です（Microsoft</a:t>
                      </a:r>
                      <a:r>
                        <a:rPr sz="850" spc="-85" dirty="0">
                          <a:latin typeface="メイリオ"/>
                          <a:cs typeface="メイリオ"/>
                        </a:rPr>
                        <a:t> </a:t>
                      </a:r>
                      <a:r>
                        <a:rPr sz="850" dirty="0">
                          <a:latin typeface="メイリオ"/>
                          <a:cs typeface="メイリオ"/>
                        </a:rPr>
                        <a:t>Teams</a:t>
                      </a:r>
                      <a:r>
                        <a:rPr sz="850" spc="-5" dirty="0">
                          <a:latin typeface="メイリオ"/>
                          <a:cs typeface="メイリオ"/>
                        </a:rPr>
                        <a:t>会議）。</a:t>
                      </a:r>
                      <a:endParaRPr sz="850" dirty="0">
                        <a:latin typeface="メイリオ"/>
                        <a:cs typeface="メイリオ"/>
                      </a:endParaRPr>
                    </a:p>
                  </a:txBody>
                  <a:tcPr marL="0" marR="0" marT="635" marB="0">
                    <a:lnL w="9525">
                      <a:solidFill>
                        <a:srgbClr val="6D6E71"/>
                      </a:solidFill>
                      <a:prstDash val="solid"/>
                    </a:lnL>
                    <a:lnR w="19050">
                      <a:solidFill>
                        <a:srgbClr val="6D6E71"/>
                      </a:solidFill>
                      <a:prstDash val="solid"/>
                    </a:lnR>
                    <a:lnT w="9525">
                      <a:solidFill>
                        <a:srgbClr val="6D6E71"/>
                      </a:solidFill>
                      <a:prstDash val="solid"/>
                    </a:lnT>
                    <a:lnB w="9525">
                      <a:solidFill>
                        <a:srgbClr val="6D6E71"/>
                      </a:solidFill>
                      <a:prstDash val="solid"/>
                    </a:lnB>
                  </a:tcPr>
                </a:tc>
                <a:tc hMerge="1">
                  <a:txBody>
                    <a:bodyPr/>
                    <a:lstStyle/>
                    <a:p>
                      <a:endParaRPr/>
                    </a:p>
                  </a:txBody>
                  <a:tcPr marL="0" marR="0" marT="0" marB="0"/>
                </a:tc>
                <a:extLst>
                  <a:ext uri="{0D108BD9-81ED-4DB2-BD59-A6C34878D82A}">
                    <a16:rowId xmlns:a16="http://schemas.microsoft.com/office/drawing/2014/main" val="10003"/>
                  </a:ext>
                </a:extLst>
              </a:tr>
              <a:tr h="335768">
                <a:tc>
                  <a:txBody>
                    <a:bodyPr/>
                    <a:lstStyle/>
                    <a:p>
                      <a:pPr marL="8890" algn="ctr">
                        <a:lnSpc>
                          <a:spcPct val="100000"/>
                        </a:lnSpc>
                        <a:spcBef>
                          <a:spcPts val="615"/>
                        </a:spcBef>
                        <a:tabLst>
                          <a:tab pos="319405" algn="l"/>
                        </a:tabLst>
                      </a:pPr>
                      <a:r>
                        <a:rPr sz="1200" b="1" dirty="0">
                          <a:solidFill>
                            <a:srgbClr val="2E3092"/>
                          </a:solidFill>
                          <a:latin typeface="Microsoft JhengHei"/>
                          <a:cs typeface="Microsoft JhengHei"/>
                        </a:rPr>
                        <a:t>定	員</a:t>
                      </a:r>
                      <a:endParaRPr sz="1200" dirty="0">
                        <a:latin typeface="Microsoft JhengHei"/>
                        <a:cs typeface="Microsoft JhengHei"/>
                      </a:endParaRPr>
                    </a:p>
                  </a:txBody>
                  <a:tcPr marL="0" marR="0" marT="78105" marB="0">
                    <a:lnL w="19050">
                      <a:solidFill>
                        <a:srgbClr val="6D6E71"/>
                      </a:solidFill>
                      <a:prstDash val="solid"/>
                    </a:lnL>
                    <a:lnR w="9525">
                      <a:solidFill>
                        <a:srgbClr val="6D6E71"/>
                      </a:solidFill>
                      <a:prstDash val="solid"/>
                    </a:lnR>
                    <a:lnT w="9525">
                      <a:solidFill>
                        <a:srgbClr val="6D6E71"/>
                      </a:solidFill>
                      <a:prstDash val="solid"/>
                    </a:lnT>
                    <a:lnB w="19050">
                      <a:solidFill>
                        <a:srgbClr val="6D6E71"/>
                      </a:solidFill>
                      <a:prstDash val="solid"/>
                    </a:lnB>
                    <a:solidFill>
                      <a:srgbClr val="E9F4F5"/>
                    </a:solidFill>
                  </a:tcPr>
                </a:tc>
                <a:tc gridSpan="2">
                  <a:txBody>
                    <a:bodyPr/>
                    <a:lstStyle/>
                    <a:p>
                      <a:pPr marL="155575">
                        <a:lnSpc>
                          <a:spcPct val="100000"/>
                        </a:lnSpc>
                        <a:spcBef>
                          <a:spcPts val="365"/>
                        </a:spcBef>
                      </a:pPr>
                      <a:r>
                        <a:rPr sz="1500" b="1" spc="110" dirty="0">
                          <a:solidFill>
                            <a:srgbClr val="211E1E"/>
                          </a:solidFill>
                          <a:latin typeface="源ノ角ゴシック Heavy"/>
                          <a:cs typeface="源ノ角ゴシック Heavy"/>
                        </a:rPr>
                        <a:t>50</a:t>
                      </a:r>
                      <a:r>
                        <a:rPr sz="1000" b="1" spc="-480" dirty="0">
                          <a:solidFill>
                            <a:srgbClr val="414042"/>
                          </a:solidFill>
                          <a:latin typeface="Microsoft JhengHei"/>
                          <a:cs typeface="Microsoft JhengHei"/>
                        </a:rPr>
                        <a:t>名</a:t>
                      </a:r>
                      <a:r>
                        <a:rPr sz="1000" spc="20" dirty="0">
                          <a:solidFill>
                            <a:srgbClr val="414042"/>
                          </a:solidFill>
                          <a:latin typeface="Arial Unicode MS"/>
                          <a:cs typeface="Arial Unicode MS"/>
                        </a:rPr>
                        <a:t>（定員になり次第</a:t>
                      </a:r>
                      <a:r>
                        <a:rPr sz="1000" spc="-484" dirty="0">
                          <a:solidFill>
                            <a:srgbClr val="414042"/>
                          </a:solidFill>
                          <a:latin typeface="Arial Unicode MS"/>
                          <a:cs typeface="Arial Unicode MS"/>
                        </a:rPr>
                        <a:t>、</a:t>
                      </a:r>
                      <a:r>
                        <a:rPr sz="1000" spc="20" dirty="0">
                          <a:solidFill>
                            <a:srgbClr val="414042"/>
                          </a:solidFill>
                          <a:latin typeface="Arial Unicode MS"/>
                          <a:cs typeface="Arial Unicode MS"/>
                        </a:rPr>
                        <a:t>締め切らせていただきます）</a:t>
                      </a:r>
                      <a:endParaRPr sz="1000" dirty="0">
                        <a:latin typeface="Arial Unicode MS"/>
                        <a:cs typeface="Arial Unicode MS"/>
                      </a:endParaRPr>
                    </a:p>
                  </a:txBody>
                  <a:tcPr marL="0" marR="0" marT="46355" marB="0">
                    <a:lnL w="9525">
                      <a:solidFill>
                        <a:srgbClr val="6D6E71"/>
                      </a:solidFill>
                      <a:prstDash val="solid"/>
                    </a:lnL>
                    <a:lnR w="19050">
                      <a:solidFill>
                        <a:srgbClr val="6D6E71"/>
                      </a:solidFill>
                      <a:prstDash val="solid"/>
                    </a:lnR>
                    <a:lnT w="9525">
                      <a:solidFill>
                        <a:srgbClr val="6D6E71"/>
                      </a:solidFill>
                      <a:prstDash val="solid"/>
                    </a:lnT>
                    <a:lnB w="19050">
                      <a:solidFill>
                        <a:srgbClr val="6D6E71"/>
                      </a:solidFill>
                      <a:prstDash val="solid"/>
                    </a:lnB>
                  </a:tcPr>
                </a:tc>
                <a:tc hMerge="1">
                  <a:txBody>
                    <a:bodyPr/>
                    <a:lstStyle/>
                    <a:p>
                      <a:endParaRPr/>
                    </a:p>
                  </a:txBody>
                  <a:tcPr marL="0" marR="0" marT="0" marB="0"/>
                </a:tc>
                <a:extLst>
                  <a:ext uri="{0D108BD9-81ED-4DB2-BD59-A6C34878D82A}">
                    <a16:rowId xmlns:a16="http://schemas.microsoft.com/office/drawing/2014/main" val="10004"/>
                  </a:ext>
                </a:extLst>
              </a:tr>
            </a:tbl>
          </a:graphicData>
        </a:graphic>
      </p:graphicFrame>
      <p:sp>
        <p:nvSpPr>
          <p:cNvPr id="2" name="object 2"/>
          <p:cNvSpPr txBox="1"/>
          <p:nvPr/>
        </p:nvSpPr>
        <p:spPr>
          <a:xfrm>
            <a:off x="292044" y="6692241"/>
            <a:ext cx="6976109" cy="725805"/>
          </a:xfrm>
          <a:prstGeom prst="rect">
            <a:avLst/>
          </a:prstGeom>
        </p:spPr>
        <p:txBody>
          <a:bodyPr vert="horz" wrap="square" lIns="0" tIns="22860" rIns="0" bIns="0" rtlCol="0">
            <a:spAutoFit/>
          </a:bodyPr>
          <a:lstStyle/>
          <a:p>
            <a:pPr marL="59055" marR="5080" indent="-46990">
              <a:lnSpc>
                <a:spcPts val="900"/>
              </a:lnSpc>
              <a:spcBef>
                <a:spcPts val="180"/>
              </a:spcBef>
            </a:pPr>
            <a:r>
              <a:rPr sz="800" spc="-55" dirty="0">
                <a:solidFill>
                  <a:srgbClr val="231F20"/>
                </a:solidFill>
                <a:latin typeface="Arial Unicode MS"/>
                <a:cs typeface="Arial Unicode MS"/>
              </a:rPr>
              <a:t>【個人情報の利用目的</a:t>
            </a:r>
            <a:r>
              <a:rPr sz="800" spc="-420" dirty="0">
                <a:solidFill>
                  <a:srgbClr val="231F20"/>
                </a:solidFill>
                <a:latin typeface="Arial Unicode MS"/>
                <a:cs typeface="Arial Unicode MS"/>
              </a:rPr>
              <a:t>】</a:t>
            </a:r>
            <a:r>
              <a:rPr sz="800" spc="-55" dirty="0">
                <a:solidFill>
                  <a:srgbClr val="231F20"/>
                </a:solidFill>
                <a:latin typeface="Arial Unicode MS"/>
                <a:cs typeface="Arial Unicode MS"/>
              </a:rPr>
              <a:t>アクサ生命保険株式会社においては</a:t>
            </a:r>
            <a:r>
              <a:rPr sz="800" spc="-420" dirty="0">
                <a:solidFill>
                  <a:srgbClr val="231F20"/>
                </a:solidFill>
                <a:latin typeface="Arial Unicode MS"/>
                <a:cs typeface="Arial Unicode MS"/>
              </a:rPr>
              <a:t>、</a:t>
            </a:r>
            <a:r>
              <a:rPr sz="800" spc="-55" dirty="0">
                <a:solidFill>
                  <a:srgbClr val="231F20"/>
                </a:solidFill>
                <a:latin typeface="Arial Unicode MS"/>
                <a:cs typeface="Arial Unicode MS"/>
              </a:rPr>
              <a:t>お客さまから頂戴した個人情報は</a:t>
            </a:r>
            <a:r>
              <a:rPr sz="800" spc="-420" dirty="0">
                <a:solidFill>
                  <a:srgbClr val="231F20"/>
                </a:solidFill>
                <a:latin typeface="Arial Unicode MS"/>
                <a:cs typeface="Arial Unicode MS"/>
              </a:rPr>
              <a:t>、</a:t>
            </a:r>
            <a:r>
              <a:rPr sz="800" spc="-55" dirty="0">
                <a:solidFill>
                  <a:srgbClr val="231F20"/>
                </a:solidFill>
                <a:latin typeface="Arial Unicode MS"/>
                <a:cs typeface="Arial Unicode MS"/>
              </a:rPr>
              <a:t>本セミナーの運営のほか</a:t>
            </a:r>
            <a:r>
              <a:rPr sz="800" spc="-420" dirty="0">
                <a:solidFill>
                  <a:srgbClr val="231F20"/>
                </a:solidFill>
                <a:latin typeface="Arial Unicode MS"/>
                <a:cs typeface="Arial Unicode MS"/>
              </a:rPr>
              <a:t>、</a:t>
            </a:r>
            <a:r>
              <a:rPr sz="800" spc="-55" dirty="0">
                <a:solidFill>
                  <a:srgbClr val="231F20"/>
                </a:solidFill>
                <a:latin typeface="Arial Unicode MS"/>
                <a:cs typeface="Arial Unicode MS"/>
              </a:rPr>
              <a:t>次の目的以外では利用</a:t>
            </a:r>
            <a:r>
              <a:rPr sz="800" spc="-25" dirty="0">
                <a:solidFill>
                  <a:srgbClr val="231F20"/>
                </a:solidFill>
                <a:latin typeface="Arial Unicode MS"/>
                <a:cs typeface="Arial Unicode MS"/>
              </a:rPr>
              <a:t>いたしません</a:t>
            </a:r>
            <a:r>
              <a:rPr sz="800" spc="-390" dirty="0">
                <a:solidFill>
                  <a:srgbClr val="231F20"/>
                </a:solidFill>
                <a:latin typeface="Arial Unicode MS"/>
                <a:cs typeface="Arial Unicode MS"/>
              </a:rPr>
              <a:t>。</a:t>
            </a:r>
            <a:r>
              <a:rPr sz="800" spc="-25" dirty="0">
                <a:solidFill>
                  <a:srgbClr val="231F20"/>
                </a:solidFill>
                <a:latin typeface="Arial Unicode MS"/>
                <a:cs typeface="Arial Unicode MS"/>
              </a:rPr>
              <a:t>Ａ）  当社業務に関する情報提</a:t>
            </a:r>
            <a:r>
              <a:rPr sz="800" spc="-204" dirty="0">
                <a:solidFill>
                  <a:srgbClr val="231F20"/>
                </a:solidFill>
                <a:latin typeface="Arial Unicode MS"/>
                <a:cs typeface="Arial Unicode MS"/>
              </a:rPr>
              <a:t>供・</a:t>
            </a:r>
            <a:r>
              <a:rPr sz="800" spc="-25" dirty="0">
                <a:solidFill>
                  <a:srgbClr val="231F20"/>
                </a:solidFill>
                <a:latin typeface="Arial Unicode MS"/>
                <a:cs typeface="Arial Unicode MS"/>
              </a:rPr>
              <a:t>運営管理</a:t>
            </a:r>
            <a:r>
              <a:rPr sz="800" spc="-390" dirty="0">
                <a:solidFill>
                  <a:srgbClr val="231F20"/>
                </a:solidFill>
                <a:latin typeface="Arial Unicode MS"/>
                <a:cs typeface="Arial Unicode MS"/>
              </a:rPr>
              <a:t>、</a:t>
            </a:r>
            <a:r>
              <a:rPr sz="800" spc="-25" dirty="0">
                <a:solidFill>
                  <a:srgbClr val="231F20"/>
                </a:solidFill>
                <a:latin typeface="Arial Unicode MS"/>
                <a:cs typeface="Arial Unicode MS"/>
              </a:rPr>
              <a:t>商</a:t>
            </a:r>
            <a:r>
              <a:rPr sz="800" spc="-204" dirty="0">
                <a:solidFill>
                  <a:srgbClr val="231F20"/>
                </a:solidFill>
                <a:latin typeface="Arial Unicode MS"/>
                <a:cs typeface="Arial Unicode MS"/>
              </a:rPr>
              <a:t>品・</a:t>
            </a:r>
            <a:r>
              <a:rPr sz="800" spc="-25" dirty="0">
                <a:solidFill>
                  <a:srgbClr val="231F20"/>
                </a:solidFill>
                <a:latin typeface="Arial Unicode MS"/>
                <a:cs typeface="Arial Unicode MS"/>
              </a:rPr>
              <a:t>サービスの充</a:t>
            </a:r>
            <a:r>
              <a:rPr sz="800" spc="-65" dirty="0">
                <a:solidFill>
                  <a:srgbClr val="231F20"/>
                </a:solidFill>
                <a:latin typeface="Arial Unicode MS"/>
                <a:cs typeface="Arial Unicode MS"/>
              </a:rPr>
              <a:t>実</a:t>
            </a:r>
            <a:r>
              <a:rPr sz="800" spc="-35" dirty="0">
                <a:solidFill>
                  <a:srgbClr val="231F20"/>
                </a:solidFill>
                <a:latin typeface="Arial Unicode MS"/>
                <a:cs typeface="Arial Unicode MS"/>
              </a:rPr>
              <a:t> </a:t>
            </a:r>
            <a:r>
              <a:rPr sz="800" spc="-210" dirty="0">
                <a:solidFill>
                  <a:srgbClr val="231F20"/>
                </a:solidFill>
                <a:latin typeface="Arial Unicode MS"/>
                <a:cs typeface="Arial Unicode MS"/>
              </a:rPr>
              <a:t>Ｂ）</a:t>
            </a:r>
            <a:r>
              <a:rPr sz="800" spc="-25" dirty="0">
                <a:solidFill>
                  <a:srgbClr val="231F20"/>
                </a:solidFill>
                <a:latin typeface="Arial Unicode MS"/>
                <a:cs typeface="Arial Unicode MS"/>
              </a:rPr>
              <a:t>関連会</a:t>
            </a:r>
            <a:r>
              <a:rPr sz="800" spc="-204" dirty="0">
                <a:solidFill>
                  <a:srgbClr val="231F20"/>
                </a:solidFill>
                <a:latin typeface="Arial Unicode MS"/>
                <a:cs typeface="Arial Unicode MS"/>
              </a:rPr>
              <a:t>社・</a:t>
            </a:r>
            <a:r>
              <a:rPr sz="800" spc="-25" dirty="0">
                <a:solidFill>
                  <a:srgbClr val="231F20"/>
                </a:solidFill>
                <a:latin typeface="Arial Unicode MS"/>
                <a:cs typeface="Arial Unicode MS"/>
              </a:rPr>
              <a:t>提携会社を含む各種商</a:t>
            </a:r>
            <a:r>
              <a:rPr sz="800" spc="-204" dirty="0">
                <a:solidFill>
                  <a:srgbClr val="231F20"/>
                </a:solidFill>
                <a:latin typeface="Arial Unicode MS"/>
                <a:cs typeface="Arial Unicode MS"/>
              </a:rPr>
              <a:t>品・</a:t>
            </a:r>
            <a:r>
              <a:rPr sz="800" spc="-25" dirty="0">
                <a:solidFill>
                  <a:srgbClr val="231F20"/>
                </a:solidFill>
                <a:latin typeface="Arial Unicode MS"/>
                <a:cs typeface="Arial Unicode MS"/>
              </a:rPr>
              <a:t>サービスのご案</a:t>
            </a:r>
            <a:r>
              <a:rPr sz="800" spc="-204" dirty="0">
                <a:solidFill>
                  <a:srgbClr val="231F20"/>
                </a:solidFill>
                <a:latin typeface="Arial Unicode MS"/>
                <a:cs typeface="Arial Unicode MS"/>
              </a:rPr>
              <a:t>内・</a:t>
            </a:r>
            <a:r>
              <a:rPr sz="800" spc="-25" dirty="0">
                <a:solidFill>
                  <a:srgbClr val="231F20"/>
                </a:solidFill>
                <a:latin typeface="Arial Unicode MS"/>
                <a:cs typeface="Arial Unicode MS"/>
              </a:rPr>
              <a:t>提</a:t>
            </a:r>
            <a:r>
              <a:rPr sz="800" spc="-55" dirty="0">
                <a:solidFill>
                  <a:srgbClr val="231F20"/>
                </a:solidFill>
                <a:latin typeface="Arial Unicode MS"/>
                <a:cs typeface="Arial Unicode MS"/>
              </a:rPr>
              <a:t>供</a:t>
            </a:r>
            <a:r>
              <a:rPr sz="800" spc="-420" dirty="0">
                <a:solidFill>
                  <a:srgbClr val="231F20"/>
                </a:solidFill>
                <a:latin typeface="Arial Unicode MS"/>
                <a:cs typeface="Arial Unicode MS"/>
              </a:rPr>
              <a:t>、</a:t>
            </a:r>
            <a:r>
              <a:rPr sz="800" spc="-55" dirty="0">
                <a:solidFill>
                  <a:srgbClr val="231F20"/>
                </a:solidFill>
                <a:latin typeface="Arial Unicode MS"/>
                <a:cs typeface="Arial Unicode MS"/>
              </a:rPr>
              <a:t>ご契約の維持管</a:t>
            </a:r>
            <a:r>
              <a:rPr sz="800" spc="-65" dirty="0">
                <a:solidFill>
                  <a:srgbClr val="231F20"/>
                </a:solidFill>
                <a:latin typeface="Arial Unicode MS"/>
                <a:cs typeface="Arial Unicode MS"/>
              </a:rPr>
              <a:t>理</a:t>
            </a:r>
            <a:r>
              <a:rPr sz="800" spc="60" dirty="0">
                <a:solidFill>
                  <a:srgbClr val="231F20"/>
                </a:solidFill>
                <a:latin typeface="Arial Unicode MS"/>
                <a:cs typeface="Arial Unicode MS"/>
              </a:rPr>
              <a:t> </a:t>
            </a:r>
            <a:r>
              <a:rPr sz="800" spc="-240" dirty="0">
                <a:solidFill>
                  <a:srgbClr val="231F20"/>
                </a:solidFill>
                <a:latin typeface="Arial Unicode MS"/>
                <a:cs typeface="Arial Unicode MS"/>
              </a:rPr>
              <a:t>Ｃ）</a:t>
            </a:r>
            <a:r>
              <a:rPr sz="800" spc="-55" dirty="0">
                <a:solidFill>
                  <a:srgbClr val="231F20"/>
                </a:solidFill>
                <a:latin typeface="Arial Unicode MS"/>
                <a:cs typeface="Arial Unicode MS"/>
              </a:rPr>
              <a:t>その他 </a:t>
            </a:r>
            <a:r>
              <a:rPr sz="800" spc="-60" dirty="0">
                <a:solidFill>
                  <a:srgbClr val="231F20"/>
                </a:solidFill>
                <a:latin typeface="Arial Unicode MS"/>
                <a:cs typeface="Arial Unicode MS"/>
              </a:rPr>
              <a:t>保険に関</a:t>
            </a:r>
            <a:r>
              <a:rPr sz="800" spc="-245" dirty="0">
                <a:solidFill>
                  <a:srgbClr val="231F20"/>
                </a:solidFill>
                <a:latin typeface="Arial Unicode MS"/>
                <a:cs typeface="Arial Unicode MS"/>
              </a:rPr>
              <a:t>連・</a:t>
            </a:r>
            <a:r>
              <a:rPr sz="800" spc="-60" dirty="0">
                <a:solidFill>
                  <a:srgbClr val="231F20"/>
                </a:solidFill>
                <a:latin typeface="Arial Unicode MS"/>
                <a:cs typeface="Arial Unicode MS"/>
              </a:rPr>
              <a:t>付随する業</a:t>
            </a:r>
            <a:r>
              <a:rPr sz="800" spc="-65" dirty="0">
                <a:solidFill>
                  <a:srgbClr val="231F20"/>
                </a:solidFill>
                <a:latin typeface="Arial Unicode MS"/>
                <a:cs typeface="Arial Unicode MS"/>
              </a:rPr>
              <a:t>務</a:t>
            </a:r>
            <a:r>
              <a:rPr sz="800" spc="65" dirty="0">
                <a:solidFill>
                  <a:srgbClr val="231F20"/>
                </a:solidFill>
                <a:latin typeface="Arial Unicode MS"/>
                <a:cs typeface="Arial Unicode MS"/>
              </a:rPr>
              <a:t> </a:t>
            </a:r>
            <a:r>
              <a:rPr sz="800" spc="-60" dirty="0">
                <a:solidFill>
                  <a:srgbClr val="231F20"/>
                </a:solidFill>
                <a:latin typeface="Arial Unicode MS"/>
                <a:cs typeface="Arial Unicode MS"/>
              </a:rPr>
              <a:t>その他</a:t>
            </a:r>
            <a:r>
              <a:rPr sz="800" spc="-430" dirty="0">
                <a:solidFill>
                  <a:srgbClr val="231F20"/>
                </a:solidFill>
                <a:latin typeface="Arial Unicode MS"/>
                <a:cs typeface="Arial Unicode MS"/>
              </a:rPr>
              <a:t>、</a:t>
            </a:r>
            <a:r>
              <a:rPr sz="800" spc="-60" dirty="0">
                <a:solidFill>
                  <a:srgbClr val="231F20"/>
                </a:solidFill>
                <a:latin typeface="Arial Unicode MS"/>
                <a:cs typeface="Arial Unicode MS"/>
              </a:rPr>
              <a:t>アクサ生命の個人情報に関する取扱いに関しての詳細はアクサ生命ホームペー</a:t>
            </a:r>
            <a:r>
              <a:rPr sz="800" spc="-430" dirty="0">
                <a:solidFill>
                  <a:srgbClr val="231F20"/>
                </a:solidFill>
                <a:latin typeface="Arial Unicode MS"/>
                <a:cs typeface="Arial Unicode MS"/>
              </a:rPr>
              <a:t>ジ</a:t>
            </a:r>
            <a:r>
              <a:rPr sz="800" dirty="0">
                <a:solidFill>
                  <a:srgbClr val="231F20"/>
                </a:solidFill>
                <a:latin typeface="Arial Unicode MS"/>
                <a:cs typeface="Arial Unicode MS"/>
              </a:rPr>
              <a:t>（</a:t>
            </a:r>
            <a:r>
              <a:rPr sz="800" dirty="0">
                <a:solidFill>
                  <a:srgbClr val="231F20"/>
                </a:solidFill>
                <a:latin typeface="Arial Unicode MS"/>
                <a:cs typeface="Arial Unicode MS"/>
                <a:hlinkClick r:id="rId2"/>
              </a:rPr>
              <a:t>www.axa.co.jp/</a:t>
            </a:r>
            <a:r>
              <a:rPr sz="800" dirty="0">
                <a:solidFill>
                  <a:srgbClr val="231F20"/>
                </a:solidFill>
                <a:latin typeface="Arial Unicode MS"/>
                <a:cs typeface="Arial Unicode MS"/>
              </a:rPr>
              <a:t>）</a:t>
            </a:r>
            <a:r>
              <a:rPr sz="800" spc="-60" dirty="0">
                <a:solidFill>
                  <a:srgbClr val="231F20"/>
                </a:solidFill>
                <a:latin typeface="Arial Unicode MS"/>
                <a:cs typeface="Arial Unicode MS"/>
              </a:rPr>
              <a:t>掲載</a:t>
            </a:r>
            <a:r>
              <a:rPr sz="800" spc="-430" dirty="0">
                <a:solidFill>
                  <a:srgbClr val="231F20"/>
                </a:solidFill>
                <a:latin typeface="Arial Unicode MS"/>
                <a:cs typeface="Arial Unicode MS"/>
              </a:rPr>
              <a:t>の</a:t>
            </a:r>
            <a:r>
              <a:rPr sz="800" spc="-60" dirty="0">
                <a:solidFill>
                  <a:srgbClr val="231F20"/>
                </a:solidFill>
                <a:latin typeface="Arial Unicode MS"/>
                <a:cs typeface="Arial Unicode MS"/>
              </a:rPr>
              <a:t>「個人情報の取扱</a:t>
            </a:r>
            <a:r>
              <a:rPr sz="800" spc="-65" dirty="0">
                <a:solidFill>
                  <a:srgbClr val="231F20"/>
                </a:solidFill>
                <a:latin typeface="Arial Unicode MS"/>
                <a:cs typeface="Arial Unicode MS"/>
              </a:rPr>
              <a:t>い </a:t>
            </a:r>
            <a:r>
              <a:rPr sz="800" spc="-60" dirty="0">
                <a:solidFill>
                  <a:srgbClr val="231F20"/>
                </a:solidFill>
                <a:latin typeface="Arial Unicode MS"/>
                <a:cs typeface="Arial Unicode MS"/>
              </a:rPr>
              <a:t>につい</a:t>
            </a:r>
            <a:r>
              <a:rPr sz="800" spc="-65" dirty="0">
                <a:solidFill>
                  <a:srgbClr val="231F20"/>
                </a:solidFill>
                <a:latin typeface="Arial Unicode MS"/>
                <a:cs typeface="Arial Unicode MS"/>
              </a:rPr>
              <a:t>て</a:t>
            </a:r>
            <a:r>
              <a:rPr sz="800" spc="30" dirty="0">
                <a:solidFill>
                  <a:srgbClr val="231F20"/>
                </a:solidFill>
                <a:latin typeface="Arial Unicode MS"/>
                <a:cs typeface="Arial Unicode MS"/>
              </a:rPr>
              <a:t> </a:t>
            </a:r>
            <a:r>
              <a:rPr sz="800" spc="-35" dirty="0">
                <a:solidFill>
                  <a:srgbClr val="231F20"/>
                </a:solidFill>
                <a:latin typeface="Arial Unicode MS"/>
                <a:cs typeface="Arial Unicode MS"/>
              </a:rPr>
              <a:t>-</a:t>
            </a:r>
            <a:r>
              <a:rPr sz="800" spc="35" dirty="0">
                <a:solidFill>
                  <a:srgbClr val="231F20"/>
                </a:solidFill>
                <a:latin typeface="Arial Unicode MS"/>
                <a:cs typeface="Arial Unicode MS"/>
              </a:rPr>
              <a:t> </a:t>
            </a:r>
            <a:r>
              <a:rPr sz="800" spc="-60" dirty="0">
                <a:solidFill>
                  <a:srgbClr val="231F20"/>
                </a:solidFill>
                <a:latin typeface="Arial Unicode MS"/>
                <a:cs typeface="Arial Unicode MS"/>
              </a:rPr>
              <a:t>プライバシーポリシー</a:t>
            </a:r>
            <a:r>
              <a:rPr sz="800" spc="-430" dirty="0">
                <a:solidFill>
                  <a:srgbClr val="231F20"/>
                </a:solidFill>
                <a:latin typeface="Arial Unicode MS"/>
                <a:cs typeface="Arial Unicode MS"/>
              </a:rPr>
              <a:t>」</a:t>
            </a:r>
            <a:r>
              <a:rPr sz="800" spc="-60" dirty="0">
                <a:solidFill>
                  <a:srgbClr val="231F20"/>
                </a:solidFill>
                <a:latin typeface="Arial Unicode MS"/>
                <a:cs typeface="Arial Unicode MS"/>
              </a:rPr>
              <a:t>をご確認ください</a:t>
            </a:r>
            <a:r>
              <a:rPr sz="800" spc="-175" dirty="0">
                <a:solidFill>
                  <a:srgbClr val="231F20"/>
                </a:solidFill>
                <a:latin typeface="Arial Unicode MS"/>
                <a:cs typeface="Arial Unicode MS"/>
              </a:rPr>
              <a:t>。</a:t>
            </a:r>
            <a:r>
              <a:rPr sz="800" spc="-60" dirty="0">
                <a:solidFill>
                  <a:srgbClr val="231F20"/>
                </a:solidFill>
                <a:latin typeface="Arial Unicode MS"/>
                <a:cs typeface="Arial Unicode MS"/>
              </a:rPr>
              <a:t>※当社より電子メールでの各種ご案内を差し上げる場合があります。</a:t>
            </a:r>
            <a:endParaRPr sz="800" dirty="0">
              <a:latin typeface="Arial Unicode MS"/>
              <a:cs typeface="Arial Unicode MS"/>
            </a:endParaRPr>
          </a:p>
          <a:p>
            <a:pPr marL="71755" algn="ctr">
              <a:lnSpc>
                <a:spcPct val="100000"/>
              </a:lnSpc>
              <a:spcBef>
                <a:spcPts val="270"/>
              </a:spcBef>
            </a:pPr>
            <a:r>
              <a:rPr sz="1300" b="1" spc="235" dirty="0">
                <a:solidFill>
                  <a:srgbClr val="FFFFFF"/>
                </a:solidFill>
                <a:latin typeface="Microsoft JhengHei"/>
                <a:cs typeface="Microsoft JhengHei"/>
              </a:rPr>
              <a:t>FAX</a:t>
            </a:r>
            <a:r>
              <a:rPr sz="1000" b="1" spc="120" dirty="0">
                <a:solidFill>
                  <a:srgbClr val="FFFFFF"/>
                </a:solidFill>
                <a:latin typeface="Microsoft JhengHei"/>
                <a:cs typeface="Microsoft JhengHei"/>
              </a:rPr>
              <a:t>または</a:t>
            </a:r>
            <a:r>
              <a:rPr sz="1300" b="1" spc="165" dirty="0">
                <a:solidFill>
                  <a:srgbClr val="FFFFFF"/>
                </a:solidFill>
                <a:latin typeface="Microsoft JhengHei"/>
                <a:cs typeface="Microsoft JhengHei"/>
              </a:rPr>
              <a:t>E-mail</a:t>
            </a:r>
            <a:r>
              <a:rPr sz="1000" b="1" spc="120" dirty="0">
                <a:solidFill>
                  <a:srgbClr val="FFFFFF"/>
                </a:solidFill>
                <a:latin typeface="Microsoft JhengHei"/>
                <a:cs typeface="Microsoft JhengHei"/>
              </a:rPr>
              <a:t>でお申し込みください。</a:t>
            </a:r>
            <a:endParaRPr sz="1000" dirty="0">
              <a:latin typeface="Microsoft JhengHei"/>
              <a:cs typeface="Microsoft JhengHei"/>
            </a:endParaRPr>
          </a:p>
        </p:txBody>
      </p:sp>
      <p:sp>
        <p:nvSpPr>
          <p:cNvPr id="3" name="object 3"/>
          <p:cNvSpPr txBox="1"/>
          <p:nvPr/>
        </p:nvSpPr>
        <p:spPr>
          <a:xfrm>
            <a:off x="503999" y="7789087"/>
            <a:ext cx="639445" cy="263525"/>
          </a:xfrm>
          <a:prstGeom prst="rect">
            <a:avLst/>
          </a:prstGeom>
          <a:solidFill>
            <a:srgbClr val="DFEFF2"/>
          </a:solidFill>
        </p:spPr>
        <p:txBody>
          <a:bodyPr vert="horz" wrap="square" lIns="0" tIns="27305" rIns="0" bIns="0" rtlCol="0">
            <a:spAutoFit/>
          </a:bodyPr>
          <a:lstStyle/>
          <a:p>
            <a:pPr marL="63500">
              <a:lnSpc>
                <a:spcPct val="100000"/>
              </a:lnSpc>
              <a:spcBef>
                <a:spcPts val="215"/>
              </a:spcBef>
            </a:pPr>
            <a:r>
              <a:rPr sz="1250" spc="25" dirty="0">
                <a:solidFill>
                  <a:srgbClr val="231F20"/>
                </a:solidFill>
                <a:latin typeface="Arial Unicode MS"/>
                <a:cs typeface="Arial Unicode MS"/>
              </a:rPr>
              <a:t>申込日</a:t>
            </a:r>
            <a:endParaRPr sz="1250" dirty="0">
              <a:latin typeface="Arial Unicode MS"/>
              <a:cs typeface="Arial Unicode MS"/>
            </a:endParaRPr>
          </a:p>
        </p:txBody>
      </p:sp>
      <p:sp>
        <p:nvSpPr>
          <p:cNvPr id="4" name="object 4"/>
          <p:cNvSpPr txBox="1"/>
          <p:nvPr/>
        </p:nvSpPr>
        <p:spPr>
          <a:xfrm>
            <a:off x="1174689" y="7822297"/>
            <a:ext cx="2234287" cy="243656"/>
          </a:xfrm>
          <a:prstGeom prst="rect">
            <a:avLst/>
          </a:prstGeom>
        </p:spPr>
        <p:txBody>
          <a:bodyPr vert="horz" wrap="square" lIns="0" tIns="12700" rIns="0" bIns="0" rtlCol="0">
            <a:spAutoFit/>
          </a:bodyPr>
          <a:lstStyle/>
          <a:p>
            <a:pPr marL="12700">
              <a:lnSpc>
                <a:spcPct val="100000"/>
              </a:lnSpc>
              <a:spcBef>
                <a:spcPts val="100"/>
              </a:spcBef>
              <a:tabLst>
                <a:tab pos="1029335" algn="l"/>
              </a:tabLst>
            </a:pPr>
            <a:r>
              <a:rPr sz="1500" spc="-5" dirty="0">
                <a:solidFill>
                  <a:srgbClr val="211E1E"/>
                </a:solidFill>
                <a:latin typeface="源ノ角ゴシック Light" panose="020B0300000000000000" pitchFamily="34" charset="-128"/>
                <a:ea typeface="源ノ角ゴシック Light" panose="020B0300000000000000" pitchFamily="34" charset="-128"/>
              </a:rPr>
              <a:t>2023 年</a:t>
            </a:r>
            <a:r>
              <a:rPr lang="ja-JP" altLang="en-US" sz="1500" spc="-5" dirty="0">
                <a:solidFill>
                  <a:srgbClr val="211E1E"/>
                </a:solidFill>
                <a:latin typeface="源ノ角ゴシック Light" panose="020B0300000000000000" pitchFamily="34" charset="-128"/>
                <a:ea typeface="源ノ角ゴシック Light" panose="020B0300000000000000" pitchFamily="34" charset="-128"/>
              </a:rPr>
              <a:t>　　</a:t>
            </a:r>
            <a:r>
              <a:rPr sz="1500" spc="-5" dirty="0">
                <a:solidFill>
                  <a:srgbClr val="211E1E"/>
                </a:solidFill>
                <a:latin typeface="源ノ角ゴシック Light" panose="020B0300000000000000" pitchFamily="34" charset="-128"/>
                <a:ea typeface="源ノ角ゴシック Light" panose="020B0300000000000000" pitchFamily="34" charset="-128"/>
              </a:rPr>
              <a:t>月</a:t>
            </a:r>
            <a:r>
              <a:rPr lang="ja-JP" altLang="en-US" sz="1500" spc="-5" dirty="0">
                <a:solidFill>
                  <a:srgbClr val="211E1E"/>
                </a:solidFill>
                <a:latin typeface="源ノ角ゴシック Light" panose="020B0300000000000000" pitchFamily="34" charset="-128"/>
                <a:ea typeface="源ノ角ゴシック Light" panose="020B0300000000000000" pitchFamily="34" charset="-128"/>
              </a:rPr>
              <a:t>　　　日</a:t>
            </a:r>
            <a:endParaRPr sz="1500" spc="-5" dirty="0">
              <a:solidFill>
                <a:srgbClr val="211E1E"/>
              </a:solidFill>
              <a:latin typeface="源ノ角ゴシック Light" panose="020B0300000000000000" pitchFamily="34" charset="-128"/>
              <a:ea typeface="源ノ角ゴシック Light" panose="020B0300000000000000" pitchFamily="34" charset="-128"/>
            </a:endParaRPr>
          </a:p>
        </p:txBody>
      </p:sp>
      <p:sp>
        <p:nvSpPr>
          <p:cNvPr id="6" name="object 6"/>
          <p:cNvSpPr txBox="1"/>
          <p:nvPr/>
        </p:nvSpPr>
        <p:spPr>
          <a:xfrm>
            <a:off x="511429" y="7519213"/>
            <a:ext cx="2897548" cy="174407"/>
          </a:xfrm>
          <a:prstGeom prst="rect">
            <a:avLst/>
          </a:prstGeom>
        </p:spPr>
        <p:txBody>
          <a:bodyPr vert="horz" wrap="square" lIns="0" tIns="12700" rIns="0" bIns="0" rtlCol="0">
            <a:spAutoFit/>
          </a:bodyPr>
          <a:lstStyle/>
          <a:p>
            <a:pPr marL="12700">
              <a:lnSpc>
                <a:spcPct val="100000"/>
              </a:lnSpc>
              <a:spcBef>
                <a:spcPts val="100"/>
              </a:spcBef>
              <a:tabLst>
                <a:tab pos="855344" algn="l"/>
                <a:tab pos="1475105" algn="l"/>
              </a:tabLst>
            </a:pPr>
            <a:r>
              <a:rPr sz="1050" spc="10" dirty="0">
                <a:solidFill>
                  <a:srgbClr val="231F20"/>
                </a:solidFill>
                <a:latin typeface="Arial Unicode MS"/>
                <a:cs typeface="Arial Unicode MS"/>
              </a:rPr>
              <a:t>アクサ生</a:t>
            </a:r>
            <a:r>
              <a:rPr sz="1050" spc="-10" dirty="0">
                <a:solidFill>
                  <a:srgbClr val="231F20"/>
                </a:solidFill>
                <a:latin typeface="Arial Unicode MS"/>
                <a:cs typeface="Arial Unicode MS"/>
              </a:rPr>
              <a:t>命</a:t>
            </a:r>
            <a:r>
              <a:rPr sz="1050" dirty="0">
                <a:solidFill>
                  <a:srgbClr val="231F20"/>
                </a:solidFill>
                <a:latin typeface="Arial Unicode MS"/>
                <a:cs typeface="Arial Unicode MS"/>
              </a:rPr>
              <a:t>	</a:t>
            </a:r>
            <a:r>
              <a:rPr lang="ja-JP" altLang="en-US" sz="1050" dirty="0">
                <a:solidFill>
                  <a:srgbClr val="231F20"/>
                </a:solidFill>
                <a:latin typeface="Arial Unicode MS"/>
                <a:cs typeface="Arial Unicode MS"/>
              </a:rPr>
              <a:t>長崎</a:t>
            </a:r>
            <a:r>
              <a:rPr sz="1050" spc="-5" dirty="0" err="1">
                <a:solidFill>
                  <a:srgbClr val="211E1E"/>
                </a:solidFill>
                <a:latin typeface="メイリオ"/>
                <a:cs typeface="メイリオ"/>
              </a:rPr>
              <a:t>支社</a:t>
            </a:r>
            <a:r>
              <a:rPr lang="ja-JP" altLang="en-US" sz="1050" spc="-5" dirty="0">
                <a:solidFill>
                  <a:srgbClr val="211E1E"/>
                </a:solidFill>
                <a:latin typeface="メイリオ"/>
                <a:cs typeface="メイリオ"/>
              </a:rPr>
              <a:t>　行</a:t>
            </a:r>
            <a:endParaRPr sz="1050" dirty="0">
              <a:latin typeface="Arial Unicode MS"/>
              <a:cs typeface="Arial Unicode MS"/>
            </a:endParaRPr>
          </a:p>
        </p:txBody>
      </p:sp>
      <p:sp>
        <p:nvSpPr>
          <p:cNvPr id="8" name="object 8"/>
          <p:cNvSpPr/>
          <p:nvPr/>
        </p:nvSpPr>
        <p:spPr>
          <a:xfrm>
            <a:off x="3490441" y="7863840"/>
            <a:ext cx="575310" cy="226060"/>
          </a:xfrm>
          <a:custGeom>
            <a:avLst/>
            <a:gdLst/>
            <a:ahLst/>
            <a:cxnLst/>
            <a:rect l="l" t="t" r="r" b="b"/>
            <a:pathLst>
              <a:path w="575310" h="226059">
                <a:moveTo>
                  <a:pt x="500100" y="0"/>
                </a:moveTo>
                <a:lnTo>
                  <a:pt x="0" y="0"/>
                </a:lnTo>
                <a:lnTo>
                  <a:pt x="0" y="225679"/>
                </a:lnTo>
                <a:lnTo>
                  <a:pt x="500100" y="225679"/>
                </a:lnTo>
                <a:lnTo>
                  <a:pt x="575297" y="112826"/>
                </a:lnTo>
                <a:lnTo>
                  <a:pt x="500100" y="0"/>
                </a:lnTo>
                <a:close/>
              </a:path>
            </a:pathLst>
          </a:custGeom>
          <a:solidFill>
            <a:srgbClr val="ED1846"/>
          </a:solidFill>
        </p:spPr>
        <p:txBody>
          <a:bodyPr wrap="square" lIns="0" tIns="0" rIns="0" bIns="0" rtlCol="0"/>
          <a:lstStyle/>
          <a:p>
            <a:endParaRPr/>
          </a:p>
        </p:txBody>
      </p:sp>
      <p:sp>
        <p:nvSpPr>
          <p:cNvPr id="9" name="object 9"/>
          <p:cNvSpPr/>
          <p:nvPr/>
        </p:nvSpPr>
        <p:spPr>
          <a:xfrm>
            <a:off x="3490441" y="7519212"/>
            <a:ext cx="575310" cy="226060"/>
          </a:xfrm>
          <a:custGeom>
            <a:avLst/>
            <a:gdLst/>
            <a:ahLst/>
            <a:cxnLst/>
            <a:rect l="l" t="t" r="r" b="b"/>
            <a:pathLst>
              <a:path w="575310" h="226059">
                <a:moveTo>
                  <a:pt x="500100" y="0"/>
                </a:moveTo>
                <a:lnTo>
                  <a:pt x="0" y="0"/>
                </a:lnTo>
                <a:lnTo>
                  <a:pt x="0" y="225678"/>
                </a:lnTo>
                <a:lnTo>
                  <a:pt x="500100" y="225678"/>
                </a:lnTo>
                <a:lnTo>
                  <a:pt x="575297" y="112826"/>
                </a:lnTo>
                <a:lnTo>
                  <a:pt x="500100" y="0"/>
                </a:lnTo>
                <a:close/>
              </a:path>
            </a:pathLst>
          </a:custGeom>
          <a:solidFill>
            <a:srgbClr val="ED1846"/>
          </a:solidFill>
        </p:spPr>
        <p:txBody>
          <a:bodyPr wrap="square" lIns="0" tIns="0" rIns="0" bIns="0" rtlCol="0"/>
          <a:lstStyle/>
          <a:p>
            <a:endParaRPr/>
          </a:p>
        </p:txBody>
      </p:sp>
      <p:sp>
        <p:nvSpPr>
          <p:cNvPr id="10" name="object 10"/>
          <p:cNvSpPr txBox="1"/>
          <p:nvPr/>
        </p:nvSpPr>
        <p:spPr>
          <a:xfrm>
            <a:off x="3518197" y="7519212"/>
            <a:ext cx="466090" cy="546735"/>
          </a:xfrm>
          <a:prstGeom prst="rect">
            <a:avLst/>
          </a:prstGeom>
        </p:spPr>
        <p:txBody>
          <a:bodyPr vert="horz" wrap="square" lIns="0" tIns="12700" rIns="0" bIns="0" rtlCol="0">
            <a:spAutoFit/>
          </a:bodyPr>
          <a:lstStyle/>
          <a:p>
            <a:pPr marL="33020">
              <a:lnSpc>
                <a:spcPct val="100000"/>
              </a:lnSpc>
              <a:spcBef>
                <a:spcPts val="100"/>
              </a:spcBef>
            </a:pPr>
            <a:r>
              <a:rPr sz="1300" b="1" spc="120" dirty="0">
                <a:solidFill>
                  <a:srgbClr val="FFFFFF"/>
                </a:solidFill>
                <a:latin typeface="Microsoft YaHei"/>
                <a:cs typeface="Microsoft YaHei"/>
              </a:rPr>
              <a:t>FAX</a:t>
            </a:r>
            <a:endParaRPr sz="1300" dirty="0">
              <a:latin typeface="Microsoft YaHei"/>
              <a:cs typeface="Microsoft YaHei"/>
            </a:endParaRPr>
          </a:p>
          <a:p>
            <a:pPr marL="12700">
              <a:lnSpc>
                <a:spcPct val="100000"/>
              </a:lnSpc>
              <a:spcBef>
                <a:spcPts val="1220"/>
              </a:spcBef>
            </a:pPr>
            <a:r>
              <a:rPr sz="1100" b="1" spc="-5" dirty="0">
                <a:solidFill>
                  <a:srgbClr val="FFFFFF"/>
                </a:solidFill>
                <a:latin typeface="Microsoft YaHei"/>
                <a:cs typeface="Microsoft YaHei"/>
              </a:rPr>
              <a:t>E-mail</a:t>
            </a:r>
            <a:endParaRPr sz="1100" dirty="0">
              <a:latin typeface="Microsoft YaHei"/>
              <a:cs typeface="Microsoft YaHei"/>
            </a:endParaRPr>
          </a:p>
        </p:txBody>
      </p:sp>
      <p:sp>
        <p:nvSpPr>
          <p:cNvPr id="11" name="object 11"/>
          <p:cNvSpPr/>
          <p:nvPr/>
        </p:nvSpPr>
        <p:spPr>
          <a:xfrm>
            <a:off x="691629" y="571679"/>
            <a:ext cx="5572760" cy="452120"/>
          </a:xfrm>
          <a:custGeom>
            <a:avLst/>
            <a:gdLst/>
            <a:ahLst/>
            <a:cxnLst/>
            <a:rect l="l" t="t" r="r" b="b"/>
            <a:pathLst>
              <a:path w="5572760" h="452119">
                <a:moveTo>
                  <a:pt x="5572480" y="190080"/>
                </a:moveTo>
                <a:lnTo>
                  <a:pt x="5555653" y="139700"/>
                </a:lnTo>
                <a:lnTo>
                  <a:pt x="5508218" y="94335"/>
                </a:lnTo>
                <a:lnTo>
                  <a:pt x="5474436" y="74117"/>
                </a:lnTo>
                <a:lnTo>
                  <a:pt x="5434723" y="55841"/>
                </a:lnTo>
                <a:lnTo>
                  <a:pt x="5389626" y="39738"/>
                </a:lnTo>
                <a:lnTo>
                  <a:pt x="5339727" y="26047"/>
                </a:lnTo>
                <a:lnTo>
                  <a:pt x="5285600" y="14998"/>
                </a:lnTo>
                <a:lnTo>
                  <a:pt x="5227815" y="6819"/>
                </a:lnTo>
                <a:lnTo>
                  <a:pt x="5166919" y="1739"/>
                </a:lnTo>
                <a:lnTo>
                  <a:pt x="5103507" y="0"/>
                </a:lnTo>
                <a:lnTo>
                  <a:pt x="468960" y="0"/>
                </a:lnTo>
                <a:lnTo>
                  <a:pt x="405549" y="1739"/>
                </a:lnTo>
                <a:lnTo>
                  <a:pt x="344665" y="6819"/>
                </a:lnTo>
                <a:lnTo>
                  <a:pt x="286867" y="14998"/>
                </a:lnTo>
                <a:lnTo>
                  <a:pt x="232740" y="26047"/>
                </a:lnTo>
                <a:lnTo>
                  <a:pt x="182841" y="39738"/>
                </a:lnTo>
                <a:lnTo>
                  <a:pt x="137756" y="55841"/>
                </a:lnTo>
                <a:lnTo>
                  <a:pt x="98031" y="74117"/>
                </a:lnTo>
                <a:lnTo>
                  <a:pt x="64262" y="94335"/>
                </a:lnTo>
                <a:lnTo>
                  <a:pt x="16814" y="139700"/>
                </a:lnTo>
                <a:lnTo>
                  <a:pt x="0" y="190080"/>
                </a:lnTo>
                <a:lnTo>
                  <a:pt x="4292" y="215785"/>
                </a:lnTo>
                <a:lnTo>
                  <a:pt x="36995" y="263893"/>
                </a:lnTo>
                <a:lnTo>
                  <a:pt x="98031" y="306057"/>
                </a:lnTo>
                <a:lnTo>
                  <a:pt x="137756" y="324332"/>
                </a:lnTo>
                <a:lnTo>
                  <a:pt x="182841" y="340423"/>
                </a:lnTo>
                <a:lnTo>
                  <a:pt x="232740" y="354114"/>
                </a:lnTo>
                <a:lnTo>
                  <a:pt x="286867" y="365163"/>
                </a:lnTo>
                <a:lnTo>
                  <a:pt x="344665" y="373341"/>
                </a:lnTo>
                <a:lnTo>
                  <a:pt x="405549" y="378421"/>
                </a:lnTo>
                <a:lnTo>
                  <a:pt x="468960" y="380161"/>
                </a:lnTo>
                <a:lnTo>
                  <a:pt x="1081125" y="380161"/>
                </a:lnTo>
                <a:lnTo>
                  <a:pt x="1120140" y="451688"/>
                </a:lnTo>
                <a:lnTo>
                  <a:pt x="1162392" y="380161"/>
                </a:lnTo>
                <a:lnTo>
                  <a:pt x="5103507" y="380161"/>
                </a:lnTo>
                <a:lnTo>
                  <a:pt x="5166919" y="378421"/>
                </a:lnTo>
                <a:lnTo>
                  <a:pt x="5227815" y="373341"/>
                </a:lnTo>
                <a:lnTo>
                  <a:pt x="5285600" y="365163"/>
                </a:lnTo>
                <a:lnTo>
                  <a:pt x="5339727" y="354114"/>
                </a:lnTo>
                <a:lnTo>
                  <a:pt x="5389626" y="340423"/>
                </a:lnTo>
                <a:lnTo>
                  <a:pt x="5434723" y="324332"/>
                </a:lnTo>
                <a:lnTo>
                  <a:pt x="5474436" y="306057"/>
                </a:lnTo>
                <a:lnTo>
                  <a:pt x="5508218" y="285826"/>
                </a:lnTo>
                <a:lnTo>
                  <a:pt x="5555653" y="240461"/>
                </a:lnTo>
                <a:lnTo>
                  <a:pt x="5568175" y="215785"/>
                </a:lnTo>
                <a:lnTo>
                  <a:pt x="5572480" y="190080"/>
                </a:lnTo>
                <a:close/>
              </a:path>
            </a:pathLst>
          </a:custGeom>
          <a:solidFill>
            <a:srgbClr val="2E3092"/>
          </a:solidFill>
        </p:spPr>
        <p:txBody>
          <a:bodyPr wrap="square" lIns="0" tIns="0" rIns="0" bIns="0" rtlCol="0"/>
          <a:lstStyle/>
          <a:p>
            <a:endParaRPr/>
          </a:p>
        </p:txBody>
      </p:sp>
      <p:sp>
        <p:nvSpPr>
          <p:cNvPr id="12" name="object 12"/>
          <p:cNvSpPr/>
          <p:nvPr/>
        </p:nvSpPr>
        <p:spPr>
          <a:xfrm>
            <a:off x="0" y="0"/>
            <a:ext cx="7560309" cy="415290"/>
          </a:xfrm>
          <a:custGeom>
            <a:avLst/>
            <a:gdLst/>
            <a:ahLst/>
            <a:cxnLst/>
            <a:rect l="l" t="t" r="r" b="b"/>
            <a:pathLst>
              <a:path w="7560309" h="415290">
                <a:moveTo>
                  <a:pt x="0" y="0"/>
                </a:moveTo>
                <a:lnTo>
                  <a:pt x="7560056" y="0"/>
                </a:lnTo>
                <a:lnTo>
                  <a:pt x="7560056" y="415213"/>
                </a:lnTo>
                <a:lnTo>
                  <a:pt x="0" y="415213"/>
                </a:lnTo>
                <a:lnTo>
                  <a:pt x="0" y="0"/>
                </a:lnTo>
                <a:close/>
              </a:path>
            </a:pathLst>
          </a:custGeom>
          <a:solidFill>
            <a:srgbClr val="2E3092"/>
          </a:solidFill>
        </p:spPr>
        <p:txBody>
          <a:bodyPr wrap="square" lIns="0" tIns="0" rIns="0" bIns="0" rtlCol="0"/>
          <a:lstStyle/>
          <a:p>
            <a:endParaRPr/>
          </a:p>
        </p:txBody>
      </p:sp>
      <p:sp>
        <p:nvSpPr>
          <p:cNvPr id="13" name="object 13"/>
          <p:cNvSpPr txBox="1"/>
          <p:nvPr/>
        </p:nvSpPr>
        <p:spPr>
          <a:xfrm>
            <a:off x="121683" y="141961"/>
            <a:ext cx="3731260" cy="193040"/>
          </a:xfrm>
          <a:prstGeom prst="rect">
            <a:avLst/>
          </a:prstGeom>
        </p:spPr>
        <p:txBody>
          <a:bodyPr vert="horz" wrap="square" lIns="0" tIns="12700" rIns="0" bIns="0" rtlCol="0">
            <a:spAutoFit/>
          </a:bodyPr>
          <a:lstStyle/>
          <a:p>
            <a:pPr marL="12700">
              <a:lnSpc>
                <a:spcPct val="100000"/>
              </a:lnSpc>
              <a:spcBef>
                <a:spcPts val="100"/>
              </a:spcBef>
            </a:pPr>
            <a:r>
              <a:rPr sz="1100" b="1" spc="110" dirty="0">
                <a:solidFill>
                  <a:srgbClr val="FFFFFF"/>
                </a:solidFill>
                <a:latin typeface="Microsoft JhengHei"/>
                <a:cs typeface="Microsoft JhengHei"/>
              </a:rPr>
              <a:t>《健康経営お役立ち情報</a:t>
            </a:r>
            <a:r>
              <a:rPr sz="1100" b="1" dirty="0">
                <a:solidFill>
                  <a:srgbClr val="FFFFFF"/>
                </a:solidFill>
                <a:latin typeface="Microsoft JhengHei"/>
                <a:cs typeface="Microsoft JhengHei"/>
              </a:rPr>
              <a:t>》</a:t>
            </a:r>
            <a:r>
              <a:rPr sz="1100" b="1" spc="-100" dirty="0">
                <a:solidFill>
                  <a:srgbClr val="FFFFFF"/>
                </a:solidFill>
                <a:latin typeface="Microsoft JhengHei"/>
                <a:cs typeface="Microsoft JhengHei"/>
              </a:rPr>
              <a:t> </a:t>
            </a:r>
            <a:r>
              <a:rPr sz="1100" b="1" spc="110" dirty="0">
                <a:solidFill>
                  <a:srgbClr val="FFFFFF"/>
                </a:solidFill>
                <a:latin typeface="源ノ角ゴシック Heavy"/>
                <a:cs typeface="源ノ角ゴシック Heavy"/>
              </a:rPr>
              <a:t>健康経営セミナーのご案内</a:t>
            </a:r>
            <a:endParaRPr sz="1100" dirty="0">
              <a:latin typeface="源ノ角ゴシック Heavy"/>
              <a:cs typeface="源ノ角ゴシック Heavy"/>
            </a:endParaRPr>
          </a:p>
        </p:txBody>
      </p:sp>
      <p:grpSp>
        <p:nvGrpSpPr>
          <p:cNvPr id="14" name="object 14"/>
          <p:cNvGrpSpPr/>
          <p:nvPr/>
        </p:nvGrpSpPr>
        <p:grpSpPr>
          <a:xfrm>
            <a:off x="6363818" y="177254"/>
            <a:ext cx="1058545" cy="1061085"/>
            <a:chOff x="6363818" y="177254"/>
            <a:chExt cx="1058545" cy="1061085"/>
          </a:xfrm>
        </p:grpSpPr>
        <p:sp>
          <p:nvSpPr>
            <p:cNvPr id="15" name="object 15"/>
            <p:cNvSpPr/>
            <p:nvPr/>
          </p:nvSpPr>
          <p:spPr>
            <a:xfrm>
              <a:off x="6363818" y="177254"/>
              <a:ext cx="1058086" cy="1060699"/>
            </a:xfrm>
            <a:prstGeom prst="rect">
              <a:avLst/>
            </a:prstGeom>
            <a:blipFill>
              <a:blip r:embed="rId3" cstate="print"/>
              <a:stretch>
                <a:fillRect/>
              </a:stretch>
            </a:blipFill>
          </p:spPr>
          <p:txBody>
            <a:bodyPr wrap="square" lIns="0" tIns="0" rIns="0" bIns="0" rtlCol="0"/>
            <a:lstStyle/>
            <a:p>
              <a:endParaRPr/>
            </a:p>
          </p:txBody>
        </p:sp>
        <p:sp>
          <p:nvSpPr>
            <p:cNvPr id="16" name="object 16"/>
            <p:cNvSpPr/>
            <p:nvPr/>
          </p:nvSpPr>
          <p:spPr>
            <a:xfrm>
              <a:off x="6418704" y="233697"/>
              <a:ext cx="930910" cy="930910"/>
            </a:xfrm>
            <a:custGeom>
              <a:avLst/>
              <a:gdLst/>
              <a:ahLst/>
              <a:cxnLst/>
              <a:rect l="l" t="t" r="r" b="b"/>
              <a:pathLst>
                <a:path w="930909" h="930910">
                  <a:moveTo>
                    <a:pt x="465277" y="0"/>
                  </a:moveTo>
                  <a:lnTo>
                    <a:pt x="417704" y="2402"/>
                  </a:lnTo>
                  <a:lnTo>
                    <a:pt x="371505" y="9453"/>
                  </a:lnTo>
                  <a:lnTo>
                    <a:pt x="326915" y="20918"/>
                  </a:lnTo>
                  <a:lnTo>
                    <a:pt x="284167" y="36564"/>
                  </a:lnTo>
                  <a:lnTo>
                    <a:pt x="243495" y="56158"/>
                  </a:lnTo>
                  <a:lnTo>
                    <a:pt x="205133" y="79464"/>
                  </a:lnTo>
                  <a:lnTo>
                    <a:pt x="169315" y="106249"/>
                  </a:lnTo>
                  <a:lnTo>
                    <a:pt x="136274" y="136280"/>
                  </a:lnTo>
                  <a:lnTo>
                    <a:pt x="106244" y="169322"/>
                  </a:lnTo>
                  <a:lnTo>
                    <a:pt x="79460" y="205142"/>
                  </a:lnTo>
                  <a:lnTo>
                    <a:pt x="56155" y="243505"/>
                  </a:lnTo>
                  <a:lnTo>
                    <a:pt x="36562" y="284178"/>
                  </a:lnTo>
                  <a:lnTo>
                    <a:pt x="20917" y="326927"/>
                  </a:lnTo>
                  <a:lnTo>
                    <a:pt x="9452" y="371517"/>
                  </a:lnTo>
                  <a:lnTo>
                    <a:pt x="2402" y="417716"/>
                  </a:lnTo>
                  <a:lnTo>
                    <a:pt x="0" y="465289"/>
                  </a:lnTo>
                  <a:lnTo>
                    <a:pt x="2402" y="512862"/>
                  </a:lnTo>
                  <a:lnTo>
                    <a:pt x="9452" y="559061"/>
                  </a:lnTo>
                  <a:lnTo>
                    <a:pt x="20917" y="603652"/>
                  </a:lnTo>
                  <a:lnTo>
                    <a:pt x="36562" y="646401"/>
                  </a:lnTo>
                  <a:lnTo>
                    <a:pt x="56155" y="687074"/>
                  </a:lnTo>
                  <a:lnTo>
                    <a:pt x="79460" y="725437"/>
                  </a:lnTo>
                  <a:lnTo>
                    <a:pt x="106244" y="761257"/>
                  </a:lnTo>
                  <a:lnTo>
                    <a:pt x="136274" y="794299"/>
                  </a:lnTo>
                  <a:lnTo>
                    <a:pt x="169315" y="824329"/>
                  </a:lnTo>
                  <a:lnTo>
                    <a:pt x="205133" y="851115"/>
                  </a:lnTo>
                  <a:lnTo>
                    <a:pt x="243495" y="874421"/>
                  </a:lnTo>
                  <a:lnTo>
                    <a:pt x="284167" y="894014"/>
                  </a:lnTo>
                  <a:lnTo>
                    <a:pt x="326915" y="909661"/>
                  </a:lnTo>
                  <a:lnTo>
                    <a:pt x="371505" y="921126"/>
                  </a:lnTo>
                  <a:lnTo>
                    <a:pt x="417704" y="928177"/>
                  </a:lnTo>
                  <a:lnTo>
                    <a:pt x="465277" y="930579"/>
                  </a:lnTo>
                  <a:lnTo>
                    <a:pt x="512850" y="928177"/>
                  </a:lnTo>
                  <a:lnTo>
                    <a:pt x="559049" y="921126"/>
                  </a:lnTo>
                  <a:lnTo>
                    <a:pt x="603639" y="909661"/>
                  </a:lnTo>
                  <a:lnTo>
                    <a:pt x="646388" y="894014"/>
                  </a:lnTo>
                  <a:lnTo>
                    <a:pt x="687061" y="874421"/>
                  </a:lnTo>
                  <a:lnTo>
                    <a:pt x="725424" y="851115"/>
                  </a:lnTo>
                  <a:lnTo>
                    <a:pt x="761244" y="824329"/>
                  </a:lnTo>
                  <a:lnTo>
                    <a:pt x="794286" y="794299"/>
                  </a:lnTo>
                  <a:lnTo>
                    <a:pt x="824317" y="761257"/>
                  </a:lnTo>
                  <a:lnTo>
                    <a:pt x="851102" y="725437"/>
                  </a:lnTo>
                  <a:lnTo>
                    <a:pt x="874408" y="687074"/>
                  </a:lnTo>
                  <a:lnTo>
                    <a:pt x="894002" y="646401"/>
                  </a:lnTo>
                  <a:lnTo>
                    <a:pt x="909648" y="603652"/>
                  </a:lnTo>
                  <a:lnTo>
                    <a:pt x="921114" y="559061"/>
                  </a:lnTo>
                  <a:lnTo>
                    <a:pt x="928164" y="512862"/>
                  </a:lnTo>
                  <a:lnTo>
                    <a:pt x="930567" y="465289"/>
                  </a:lnTo>
                  <a:lnTo>
                    <a:pt x="928164" y="417716"/>
                  </a:lnTo>
                  <a:lnTo>
                    <a:pt x="921114" y="371517"/>
                  </a:lnTo>
                  <a:lnTo>
                    <a:pt x="909648" y="326927"/>
                  </a:lnTo>
                  <a:lnTo>
                    <a:pt x="894002" y="284178"/>
                  </a:lnTo>
                  <a:lnTo>
                    <a:pt x="874408" y="243505"/>
                  </a:lnTo>
                  <a:lnTo>
                    <a:pt x="851102" y="205142"/>
                  </a:lnTo>
                  <a:lnTo>
                    <a:pt x="824317" y="169322"/>
                  </a:lnTo>
                  <a:lnTo>
                    <a:pt x="794286" y="136280"/>
                  </a:lnTo>
                  <a:lnTo>
                    <a:pt x="761244" y="106249"/>
                  </a:lnTo>
                  <a:lnTo>
                    <a:pt x="725424" y="79464"/>
                  </a:lnTo>
                  <a:lnTo>
                    <a:pt x="687061" y="56158"/>
                  </a:lnTo>
                  <a:lnTo>
                    <a:pt x="646388" y="36564"/>
                  </a:lnTo>
                  <a:lnTo>
                    <a:pt x="603639" y="20918"/>
                  </a:lnTo>
                  <a:lnTo>
                    <a:pt x="559049" y="9453"/>
                  </a:lnTo>
                  <a:lnTo>
                    <a:pt x="512850" y="2402"/>
                  </a:lnTo>
                  <a:lnTo>
                    <a:pt x="465277" y="0"/>
                  </a:lnTo>
                  <a:close/>
                </a:path>
              </a:pathLst>
            </a:custGeom>
            <a:solidFill>
              <a:srgbClr val="FFFFFF"/>
            </a:solidFill>
          </p:spPr>
          <p:txBody>
            <a:bodyPr wrap="square" lIns="0" tIns="0" rIns="0" bIns="0" rtlCol="0"/>
            <a:lstStyle/>
            <a:p>
              <a:endParaRPr/>
            </a:p>
          </p:txBody>
        </p:sp>
        <p:sp>
          <p:nvSpPr>
            <p:cNvPr id="17" name="object 17"/>
            <p:cNvSpPr/>
            <p:nvPr/>
          </p:nvSpPr>
          <p:spPr>
            <a:xfrm>
              <a:off x="6418704" y="233697"/>
              <a:ext cx="930910" cy="930910"/>
            </a:xfrm>
            <a:custGeom>
              <a:avLst/>
              <a:gdLst/>
              <a:ahLst/>
              <a:cxnLst/>
              <a:rect l="l" t="t" r="r" b="b"/>
              <a:pathLst>
                <a:path w="930909" h="930910">
                  <a:moveTo>
                    <a:pt x="930567" y="465289"/>
                  </a:moveTo>
                  <a:lnTo>
                    <a:pt x="928164" y="512862"/>
                  </a:lnTo>
                  <a:lnTo>
                    <a:pt x="921114" y="559061"/>
                  </a:lnTo>
                  <a:lnTo>
                    <a:pt x="909648" y="603652"/>
                  </a:lnTo>
                  <a:lnTo>
                    <a:pt x="894002" y="646401"/>
                  </a:lnTo>
                  <a:lnTo>
                    <a:pt x="874408" y="687074"/>
                  </a:lnTo>
                  <a:lnTo>
                    <a:pt x="851102" y="725437"/>
                  </a:lnTo>
                  <a:lnTo>
                    <a:pt x="824317" y="761257"/>
                  </a:lnTo>
                  <a:lnTo>
                    <a:pt x="794286" y="794299"/>
                  </a:lnTo>
                  <a:lnTo>
                    <a:pt x="761244" y="824329"/>
                  </a:lnTo>
                  <a:lnTo>
                    <a:pt x="725424" y="851115"/>
                  </a:lnTo>
                  <a:lnTo>
                    <a:pt x="687061" y="874421"/>
                  </a:lnTo>
                  <a:lnTo>
                    <a:pt x="646388" y="894014"/>
                  </a:lnTo>
                  <a:lnTo>
                    <a:pt x="603639" y="909661"/>
                  </a:lnTo>
                  <a:lnTo>
                    <a:pt x="559049" y="921126"/>
                  </a:lnTo>
                  <a:lnTo>
                    <a:pt x="512850" y="928177"/>
                  </a:lnTo>
                  <a:lnTo>
                    <a:pt x="465277" y="930579"/>
                  </a:lnTo>
                  <a:lnTo>
                    <a:pt x="417704" y="928177"/>
                  </a:lnTo>
                  <a:lnTo>
                    <a:pt x="371505" y="921126"/>
                  </a:lnTo>
                  <a:lnTo>
                    <a:pt x="326915" y="909661"/>
                  </a:lnTo>
                  <a:lnTo>
                    <a:pt x="284167" y="894014"/>
                  </a:lnTo>
                  <a:lnTo>
                    <a:pt x="243495" y="874421"/>
                  </a:lnTo>
                  <a:lnTo>
                    <a:pt x="205133" y="851115"/>
                  </a:lnTo>
                  <a:lnTo>
                    <a:pt x="169315" y="824329"/>
                  </a:lnTo>
                  <a:lnTo>
                    <a:pt x="136274" y="794299"/>
                  </a:lnTo>
                  <a:lnTo>
                    <a:pt x="106244" y="761257"/>
                  </a:lnTo>
                  <a:lnTo>
                    <a:pt x="79460" y="725437"/>
                  </a:lnTo>
                  <a:lnTo>
                    <a:pt x="56155" y="687074"/>
                  </a:lnTo>
                  <a:lnTo>
                    <a:pt x="36562" y="646401"/>
                  </a:lnTo>
                  <a:lnTo>
                    <a:pt x="20917" y="603652"/>
                  </a:lnTo>
                  <a:lnTo>
                    <a:pt x="9452" y="559061"/>
                  </a:lnTo>
                  <a:lnTo>
                    <a:pt x="2402" y="512862"/>
                  </a:lnTo>
                  <a:lnTo>
                    <a:pt x="0" y="465289"/>
                  </a:lnTo>
                  <a:lnTo>
                    <a:pt x="2402" y="417716"/>
                  </a:lnTo>
                  <a:lnTo>
                    <a:pt x="9452" y="371517"/>
                  </a:lnTo>
                  <a:lnTo>
                    <a:pt x="20917" y="326927"/>
                  </a:lnTo>
                  <a:lnTo>
                    <a:pt x="36562" y="284178"/>
                  </a:lnTo>
                  <a:lnTo>
                    <a:pt x="56155" y="243505"/>
                  </a:lnTo>
                  <a:lnTo>
                    <a:pt x="79460" y="205142"/>
                  </a:lnTo>
                  <a:lnTo>
                    <a:pt x="106244" y="169322"/>
                  </a:lnTo>
                  <a:lnTo>
                    <a:pt x="136274" y="136280"/>
                  </a:lnTo>
                  <a:lnTo>
                    <a:pt x="169315" y="106249"/>
                  </a:lnTo>
                  <a:lnTo>
                    <a:pt x="205133" y="79464"/>
                  </a:lnTo>
                  <a:lnTo>
                    <a:pt x="243495" y="56158"/>
                  </a:lnTo>
                  <a:lnTo>
                    <a:pt x="284167" y="36564"/>
                  </a:lnTo>
                  <a:lnTo>
                    <a:pt x="326915" y="20918"/>
                  </a:lnTo>
                  <a:lnTo>
                    <a:pt x="371505" y="9453"/>
                  </a:lnTo>
                  <a:lnTo>
                    <a:pt x="417704" y="2402"/>
                  </a:lnTo>
                  <a:lnTo>
                    <a:pt x="465277" y="0"/>
                  </a:lnTo>
                  <a:lnTo>
                    <a:pt x="512850" y="2402"/>
                  </a:lnTo>
                  <a:lnTo>
                    <a:pt x="559049" y="9453"/>
                  </a:lnTo>
                  <a:lnTo>
                    <a:pt x="603639" y="20918"/>
                  </a:lnTo>
                  <a:lnTo>
                    <a:pt x="646388" y="36564"/>
                  </a:lnTo>
                  <a:lnTo>
                    <a:pt x="687061" y="56158"/>
                  </a:lnTo>
                  <a:lnTo>
                    <a:pt x="725424" y="79464"/>
                  </a:lnTo>
                  <a:lnTo>
                    <a:pt x="761244" y="106249"/>
                  </a:lnTo>
                  <a:lnTo>
                    <a:pt x="794286" y="136280"/>
                  </a:lnTo>
                  <a:lnTo>
                    <a:pt x="824317" y="169322"/>
                  </a:lnTo>
                  <a:lnTo>
                    <a:pt x="851102" y="205142"/>
                  </a:lnTo>
                  <a:lnTo>
                    <a:pt x="874408" y="243505"/>
                  </a:lnTo>
                  <a:lnTo>
                    <a:pt x="894002" y="284178"/>
                  </a:lnTo>
                  <a:lnTo>
                    <a:pt x="909648" y="326927"/>
                  </a:lnTo>
                  <a:lnTo>
                    <a:pt x="921114" y="371517"/>
                  </a:lnTo>
                  <a:lnTo>
                    <a:pt x="928164" y="417716"/>
                  </a:lnTo>
                  <a:lnTo>
                    <a:pt x="930567" y="465289"/>
                  </a:lnTo>
                  <a:close/>
                </a:path>
              </a:pathLst>
            </a:custGeom>
            <a:ln w="14109">
              <a:solidFill>
                <a:srgbClr val="ED1846"/>
              </a:solidFill>
            </a:ln>
          </p:spPr>
          <p:txBody>
            <a:bodyPr wrap="square" lIns="0" tIns="0" rIns="0" bIns="0" rtlCol="0"/>
            <a:lstStyle/>
            <a:p>
              <a:endParaRPr/>
            </a:p>
          </p:txBody>
        </p:sp>
      </p:grpSp>
      <p:sp>
        <p:nvSpPr>
          <p:cNvPr id="18" name="object 18"/>
          <p:cNvSpPr txBox="1"/>
          <p:nvPr/>
        </p:nvSpPr>
        <p:spPr>
          <a:xfrm>
            <a:off x="6531788" y="367159"/>
            <a:ext cx="737870" cy="285115"/>
          </a:xfrm>
          <a:prstGeom prst="rect">
            <a:avLst/>
          </a:prstGeom>
        </p:spPr>
        <p:txBody>
          <a:bodyPr vert="horz" wrap="square" lIns="0" tIns="12700" rIns="0" bIns="0" rtlCol="0">
            <a:spAutoFit/>
          </a:bodyPr>
          <a:lstStyle/>
          <a:p>
            <a:pPr marL="12700">
              <a:lnSpc>
                <a:spcPct val="100000"/>
              </a:lnSpc>
              <a:spcBef>
                <a:spcPts val="100"/>
              </a:spcBef>
            </a:pPr>
            <a:r>
              <a:rPr sz="1700" spc="170" dirty="0">
                <a:solidFill>
                  <a:srgbClr val="ED1846"/>
                </a:solidFill>
                <a:latin typeface="Arial Unicode MS"/>
                <a:cs typeface="Arial Unicode MS"/>
              </a:rPr>
              <a:t>参加費</a:t>
            </a:r>
            <a:endParaRPr sz="1700">
              <a:latin typeface="Arial Unicode MS"/>
              <a:cs typeface="Arial Unicode MS"/>
            </a:endParaRPr>
          </a:p>
        </p:txBody>
      </p:sp>
      <p:sp>
        <p:nvSpPr>
          <p:cNvPr id="19" name="object 19"/>
          <p:cNvSpPr txBox="1"/>
          <p:nvPr/>
        </p:nvSpPr>
        <p:spPr>
          <a:xfrm>
            <a:off x="6519074" y="607588"/>
            <a:ext cx="821690" cy="430530"/>
          </a:xfrm>
          <a:prstGeom prst="rect">
            <a:avLst/>
          </a:prstGeom>
        </p:spPr>
        <p:txBody>
          <a:bodyPr vert="horz" wrap="square" lIns="0" tIns="13335" rIns="0" bIns="0" rtlCol="0">
            <a:spAutoFit/>
          </a:bodyPr>
          <a:lstStyle/>
          <a:p>
            <a:pPr marL="12700">
              <a:lnSpc>
                <a:spcPct val="100000"/>
              </a:lnSpc>
              <a:spcBef>
                <a:spcPts val="105"/>
              </a:spcBef>
            </a:pPr>
            <a:r>
              <a:rPr sz="2650" b="1" spc="480" dirty="0">
                <a:solidFill>
                  <a:srgbClr val="ED1846"/>
                </a:solidFill>
                <a:latin typeface="Microsoft YaHei"/>
                <a:cs typeface="Microsoft YaHei"/>
              </a:rPr>
              <a:t>無</a:t>
            </a:r>
            <a:r>
              <a:rPr sz="2650" b="1" spc="5" dirty="0">
                <a:solidFill>
                  <a:srgbClr val="ED1846"/>
                </a:solidFill>
                <a:latin typeface="Microsoft YaHei"/>
                <a:cs typeface="Microsoft YaHei"/>
              </a:rPr>
              <a:t>料</a:t>
            </a:r>
            <a:r>
              <a:rPr sz="2650" b="1" spc="-315" dirty="0">
                <a:solidFill>
                  <a:srgbClr val="ED1846"/>
                </a:solidFill>
                <a:latin typeface="Microsoft YaHei"/>
                <a:cs typeface="Microsoft YaHei"/>
              </a:rPr>
              <a:t> </a:t>
            </a:r>
            <a:endParaRPr sz="2650">
              <a:latin typeface="Microsoft YaHei"/>
              <a:cs typeface="Microsoft YaHei"/>
            </a:endParaRPr>
          </a:p>
        </p:txBody>
      </p:sp>
      <p:sp>
        <p:nvSpPr>
          <p:cNvPr id="20" name="object 20"/>
          <p:cNvSpPr/>
          <p:nvPr/>
        </p:nvSpPr>
        <p:spPr>
          <a:xfrm>
            <a:off x="370218" y="2614121"/>
            <a:ext cx="943610" cy="299085"/>
          </a:xfrm>
          <a:custGeom>
            <a:avLst/>
            <a:gdLst/>
            <a:ahLst/>
            <a:cxnLst/>
            <a:rect l="l" t="t" r="r" b="b"/>
            <a:pathLst>
              <a:path w="943610" h="299085">
                <a:moveTo>
                  <a:pt x="848575" y="0"/>
                </a:moveTo>
                <a:lnTo>
                  <a:pt x="0" y="0"/>
                </a:lnTo>
                <a:lnTo>
                  <a:pt x="0" y="299072"/>
                </a:lnTo>
                <a:lnTo>
                  <a:pt x="848575" y="299072"/>
                </a:lnTo>
                <a:lnTo>
                  <a:pt x="943241" y="148462"/>
                </a:lnTo>
                <a:lnTo>
                  <a:pt x="848575" y="0"/>
                </a:lnTo>
                <a:close/>
              </a:path>
            </a:pathLst>
          </a:custGeom>
          <a:solidFill>
            <a:srgbClr val="2E3092"/>
          </a:solidFill>
        </p:spPr>
        <p:txBody>
          <a:bodyPr wrap="square" lIns="0" tIns="0" rIns="0" bIns="0" rtlCol="0"/>
          <a:lstStyle/>
          <a:p>
            <a:endParaRPr/>
          </a:p>
        </p:txBody>
      </p:sp>
      <p:sp>
        <p:nvSpPr>
          <p:cNvPr id="21" name="object 21"/>
          <p:cNvSpPr txBox="1"/>
          <p:nvPr/>
        </p:nvSpPr>
        <p:spPr>
          <a:xfrm>
            <a:off x="465937" y="2655495"/>
            <a:ext cx="681990" cy="211454"/>
          </a:xfrm>
          <a:prstGeom prst="rect">
            <a:avLst/>
          </a:prstGeom>
        </p:spPr>
        <p:txBody>
          <a:bodyPr vert="horz" wrap="square" lIns="0" tIns="14604" rIns="0" bIns="0" rtlCol="0">
            <a:spAutoFit/>
          </a:bodyPr>
          <a:lstStyle/>
          <a:p>
            <a:pPr marL="12700">
              <a:lnSpc>
                <a:spcPct val="100000"/>
              </a:lnSpc>
              <a:spcBef>
                <a:spcPts val="114"/>
              </a:spcBef>
            </a:pPr>
            <a:r>
              <a:rPr sz="1200" b="1" spc="85" dirty="0">
                <a:solidFill>
                  <a:srgbClr val="FFFFFF"/>
                </a:solidFill>
                <a:latin typeface="源ノ角ゴシック Heavy"/>
                <a:cs typeface="源ノ角ゴシック Heavy"/>
              </a:rPr>
              <a:t>開催日時</a:t>
            </a:r>
            <a:endParaRPr sz="1200" dirty="0">
              <a:latin typeface="源ノ角ゴシック Heavy"/>
              <a:cs typeface="源ノ角ゴシック Heavy"/>
            </a:endParaRPr>
          </a:p>
        </p:txBody>
      </p:sp>
      <p:sp>
        <p:nvSpPr>
          <p:cNvPr id="22" name="object 22"/>
          <p:cNvSpPr/>
          <p:nvPr/>
        </p:nvSpPr>
        <p:spPr>
          <a:xfrm>
            <a:off x="361429" y="3517079"/>
            <a:ext cx="660400" cy="231140"/>
          </a:xfrm>
          <a:custGeom>
            <a:avLst/>
            <a:gdLst/>
            <a:ahLst/>
            <a:cxnLst/>
            <a:rect l="l" t="t" r="r" b="b"/>
            <a:pathLst>
              <a:path w="660400" h="231139">
                <a:moveTo>
                  <a:pt x="587222" y="0"/>
                </a:moveTo>
                <a:lnTo>
                  <a:pt x="0" y="0"/>
                </a:lnTo>
                <a:lnTo>
                  <a:pt x="0" y="230962"/>
                </a:lnTo>
                <a:lnTo>
                  <a:pt x="587222" y="230962"/>
                </a:lnTo>
                <a:lnTo>
                  <a:pt x="595205" y="218262"/>
                </a:lnTo>
                <a:lnTo>
                  <a:pt x="12700" y="218262"/>
                </a:lnTo>
                <a:lnTo>
                  <a:pt x="12700" y="12700"/>
                </a:lnTo>
                <a:lnTo>
                  <a:pt x="595322" y="12700"/>
                </a:lnTo>
                <a:lnTo>
                  <a:pt x="587222" y="0"/>
                </a:lnTo>
                <a:close/>
              </a:path>
              <a:path w="660400" h="231139">
                <a:moveTo>
                  <a:pt x="595322" y="12700"/>
                </a:moveTo>
                <a:lnTo>
                  <a:pt x="580263" y="12700"/>
                </a:lnTo>
                <a:lnTo>
                  <a:pt x="645299" y="114693"/>
                </a:lnTo>
                <a:lnTo>
                  <a:pt x="580199" y="218262"/>
                </a:lnTo>
                <a:lnTo>
                  <a:pt x="595205" y="218262"/>
                </a:lnTo>
                <a:lnTo>
                  <a:pt x="660336" y="114642"/>
                </a:lnTo>
                <a:lnTo>
                  <a:pt x="595322" y="12700"/>
                </a:lnTo>
                <a:close/>
              </a:path>
            </a:pathLst>
          </a:custGeom>
          <a:solidFill>
            <a:srgbClr val="2E3092"/>
          </a:solidFill>
        </p:spPr>
        <p:txBody>
          <a:bodyPr wrap="square" lIns="0" tIns="0" rIns="0" bIns="0" rtlCol="0"/>
          <a:lstStyle/>
          <a:p>
            <a:endParaRPr/>
          </a:p>
        </p:txBody>
      </p:sp>
      <p:sp>
        <p:nvSpPr>
          <p:cNvPr id="23" name="object 23"/>
          <p:cNvSpPr/>
          <p:nvPr/>
        </p:nvSpPr>
        <p:spPr>
          <a:xfrm>
            <a:off x="4837169" y="3500543"/>
            <a:ext cx="660400" cy="231140"/>
          </a:xfrm>
          <a:custGeom>
            <a:avLst/>
            <a:gdLst/>
            <a:ahLst/>
            <a:cxnLst/>
            <a:rect l="l" t="t" r="r" b="b"/>
            <a:pathLst>
              <a:path w="660400" h="231139">
                <a:moveTo>
                  <a:pt x="587222" y="0"/>
                </a:moveTo>
                <a:lnTo>
                  <a:pt x="0" y="0"/>
                </a:lnTo>
                <a:lnTo>
                  <a:pt x="0" y="230962"/>
                </a:lnTo>
                <a:lnTo>
                  <a:pt x="587222" y="230962"/>
                </a:lnTo>
                <a:lnTo>
                  <a:pt x="595205" y="218262"/>
                </a:lnTo>
                <a:lnTo>
                  <a:pt x="12700" y="218262"/>
                </a:lnTo>
                <a:lnTo>
                  <a:pt x="12700" y="12700"/>
                </a:lnTo>
                <a:lnTo>
                  <a:pt x="595322" y="12700"/>
                </a:lnTo>
                <a:lnTo>
                  <a:pt x="587222" y="0"/>
                </a:lnTo>
                <a:close/>
              </a:path>
              <a:path w="660400" h="231139">
                <a:moveTo>
                  <a:pt x="595322" y="12700"/>
                </a:moveTo>
                <a:lnTo>
                  <a:pt x="580263" y="12700"/>
                </a:lnTo>
                <a:lnTo>
                  <a:pt x="645299" y="114693"/>
                </a:lnTo>
                <a:lnTo>
                  <a:pt x="580199" y="218262"/>
                </a:lnTo>
                <a:lnTo>
                  <a:pt x="595205" y="218262"/>
                </a:lnTo>
                <a:lnTo>
                  <a:pt x="660336" y="114642"/>
                </a:lnTo>
                <a:lnTo>
                  <a:pt x="595322" y="12700"/>
                </a:lnTo>
                <a:close/>
              </a:path>
            </a:pathLst>
          </a:custGeom>
          <a:solidFill>
            <a:srgbClr val="2E3092"/>
          </a:solidFill>
        </p:spPr>
        <p:txBody>
          <a:bodyPr wrap="square" lIns="0" tIns="0" rIns="0" bIns="0" rtlCol="0"/>
          <a:lstStyle/>
          <a:p>
            <a:endParaRPr/>
          </a:p>
        </p:txBody>
      </p:sp>
      <p:sp>
        <p:nvSpPr>
          <p:cNvPr id="24" name="object 24"/>
          <p:cNvSpPr/>
          <p:nvPr/>
        </p:nvSpPr>
        <p:spPr>
          <a:xfrm>
            <a:off x="370218" y="3065177"/>
            <a:ext cx="943610" cy="299085"/>
          </a:xfrm>
          <a:custGeom>
            <a:avLst/>
            <a:gdLst/>
            <a:ahLst/>
            <a:cxnLst/>
            <a:rect l="l" t="t" r="r" b="b"/>
            <a:pathLst>
              <a:path w="943610" h="299085">
                <a:moveTo>
                  <a:pt x="848575" y="0"/>
                </a:moveTo>
                <a:lnTo>
                  <a:pt x="0" y="0"/>
                </a:lnTo>
                <a:lnTo>
                  <a:pt x="0" y="299072"/>
                </a:lnTo>
                <a:lnTo>
                  <a:pt x="848575" y="299072"/>
                </a:lnTo>
                <a:lnTo>
                  <a:pt x="943241" y="148462"/>
                </a:lnTo>
                <a:lnTo>
                  <a:pt x="848575" y="0"/>
                </a:lnTo>
                <a:close/>
              </a:path>
            </a:pathLst>
          </a:custGeom>
          <a:solidFill>
            <a:srgbClr val="2E3092"/>
          </a:solidFill>
        </p:spPr>
        <p:txBody>
          <a:bodyPr wrap="square" lIns="0" tIns="0" rIns="0" bIns="0" rtlCol="0"/>
          <a:lstStyle/>
          <a:p>
            <a:endParaRPr/>
          </a:p>
        </p:txBody>
      </p:sp>
      <p:sp>
        <p:nvSpPr>
          <p:cNvPr id="25" name="object 25"/>
          <p:cNvSpPr txBox="1"/>
          <p:nvPr/>
        </p:nvSpPr>
        <p:spPr>
          <a:xfrm>
            <a:off x="465937" y="3106545"/>
            <a:ext cx="681990" cy="211454"/>
          </a:xfrm>
          <a:prstGeom prst="rect">
            <a:avLst/>
          </a:prstGeom>
        </p:spPr>
        <p:txBody>
          <a:bodyPr vert="horz" wrap="square" lIns="0" tIns="14604" rIns="0" bIns="0" rtlCol="0">
            <a:spAutoFit/>
          </a:bodyPr>
          <a:lstStyle/>
          <a:p>
            <a:pPr marL="12700">
              <a:lnSpc>
                <a:spcPct val="100000"/>
              </a:lnSpc>
              <a:spcBef>
                <a:spcPts val="114"/>
              </a:spcBef>
            </a:pPr>
            <a:r>
              <a:rPr sz="1200" b="1" spc="85" dirty="0">
                <a:solidFill>
                  <a:srgbClr val="FFFFFF"/>
                </a:solidFill>
                <a:latin typeface="源ノ角ゴシック Heavy"/>
                <a:cs typeface="源ノ角ゴシック Heavy"/>
              </a:rPr>
              <a:t>開催場所</a:t>
            </a:r>
            <a:endParaRPr sz="1200">
              <a:latin typeface="源ノ角ゴシック Heavy"/>
              <a:cs typeface="源ノ角ゴシック Heavy"/>
            </a:endParaRPr>
          </a:p>
        </p:txBody>
      </p:sp>
      <p:sp>
        <p:nvSpPr>
          <p:cNvPr id="26" name="object 26"/>
          <p:cNvSpPr txBox="1"/>
          <p:nvPr/>
        </p:nvSpPr>
        <p:spPr>
          <a:xfrm>
            <a:off x="1296174" y="2439799"/>
            <a:ext cx="5973484" cy="628377"/>
          </a:xfrm>
          <a:prstGeom prst="rect">
            <a:avLst/>
          </a:prstGeom>
        </p:spPr>
        <p:txBody>
          <a:bodyPr vert="horz" wrap="square" lIns="0" tIns="12700" rIns="0" bIns="0" rtlCol="0">
            <a:spAutoFit/>
          </a:bodyPr>
          <a:lstStyle/>
          <a:p>
            <a:pPr marL="12700">
              <a:lnSpc>
                <a:spcPct val="100000"/>
              </a:lnSpc>
              <a:spcBef>
                <a:spcPts val="100"/>
              </a:spcBef>
            </a:pPr>
            <a:r>
              <a:rPr lang="ja-JP" altLang="en-US" sz="4000" spc="-225" dirty="0">
                <a:solidFill>
                  <a:srgbClr val="3F3F42"/>
                </a:solidFill>
                <a:latin typeface="源ノ角ゴシック Light" panose="020B0300000000000000" pitchFamily="34" charset="-128"/>
                <a:ea typeface="源ノ角ゴシック Light" panose="020B0300000000000000" pitchFamily="34" charset="-128"/>
                <a:cs typeface="Arial"/>
              </a:rPr>
              <a:t>   </a:t>
            </a:r>
            <a:r>
              <a:rPr lang="en-US" altLang="ja-JP" sz="4000" b="1" spc="-225" dirty="0">
                <a:solidFill>
                  <a:srgbClr val="3F3F42"/>
                </a:solidFill>
                <a:latin typeface="源ノ角ゴシック Light" panose="020B0300000000000000" pitchFamily="34" charset="-128"/>
                <a:ea typeface="源ノ角ゴシック Light" panose="020B0300000000000000" pitchFamily="34" charset="-128"/>
                <a:cs typeface="Arial"/>
              </a:rPr>
              <a:t>12</a:t>
            </a:r>
            <a:r>
              <a:rPr sz="4000" b="1" spc="270" baseline="1501" dirty="0">
                <a:solidFill>
                  <a:srgbClr val="414042"/>
                </a:solidFill>
                <a:latin typeface="源ノ角ゴシック Light" panose="020B0300000000000000" pitchFamily="34" charset="-128"/>
                <a:ea typeface="源ノ角ゴシック Light" panose="020B0300000000000000" pitchFamily="34" charset="-128"/>
                <a:cs typeface="Microsoft YaHei"/>
              </a:rPr>
              <a:t>月</a:t>
            </a:r>
            <a:r>
              <a:rPr lang="en-US" altLang="ja-JP" sz="4000" b="1" spc="-5" dirty="0">
                <a:solidFill>
                  <a:srgbClr val="3F3F42"/>
                </a:solidFill>
                <a:latin typeface="源ノ角ゴシック Light" panose="020B0300000000000000" pitchFamily="34" charset="-128"/>
                <a:ea typeface="源ノ角ゴシック Light" panose="020B0300000000000000" pitchFamily="34" charset="-128"/>
                <a:cs typeface="Arial"/>
              </a:rPr>
              <a:t>11</a:t>
            </a:r>
            <a:r>
              <a:rPr lang="ja-JP" altLang="en-US" sz="4000" b="1" spc="270" baseline="1501" dirty="0">
                <a:solidFill>
                  <a:srgbClr val="414042"/>
                </a:solidFill>
                <a:latin typeface="源ノ角ゴシック Light" panose="020B0300000000000000" pitchFamily="34" charset="-128"/>
                <a:ea typeface="源ノ角ゴシック Light" panose="020B0300000000000000" pitchFamily="34" charset="-128"/>
                <a:cs typeface="Arial"/>
              </a:rPr>
              <a:t>日（月）</a:t>
            </a:r>
            <a:r>
              <a:rPr lang="en-US" altLang="ja-JP" sz="4000" b="1" spc="270" baseline="1501" dirty="0">
                <a:solidFill>
                  <a:srgbClr val="414042"/>
                </a:solidFill>
                <a:latin typeface="源ノ角ゴシック Light" panose="020B0300000000000000" pitchFamily="34" charset="-128"/>
                <a:ea typeface="源ノ角ゴシック Light" panose="020B0300000000000000" pitchFamily="34" charset="-128"/>
                <a:cs typeface="Arial"/>
              </a:rPr>
              <a:t>10:00~11:00</a:t>
            </a:r>
            <a:endParaRPr sz="4000" dirty="0">
              <a:latin typeface="源ノ角ゴシック Light" panose="020B0300000000000000" pitchFamily="34" charset="-128"/>
              <a:ea typeface="源ノ角ゴシック Light" panose="020B0300000000000000" pitchFamily="34" charset="-128"/>
              <a:cs typeface="Arial"/>
            </a:endParaRPr>
          </a:p>
        </p:txBody>
      </p:sp>
      <p:sp>
        <p:nvSpPr>
          <p:cNvPr id="28" name="object 28"/>
          <p:cNvSpPr txBox="1"/>
          <p:nvPr/>
        </p:nvSpPr>
        <p:spPr>
          <a:xfrm>
            <a:off x="4495974" y="1922780"/>
            <a:ext cx="2767330" cy="147320"/>
          </a:xfrm>
          <a:prstGeom prst="rect">
            <a:avLst/>
          </a:prstGeom>
        </p:spPr>
        <p:txBody>
          <a:bodyPr vert="horz" wrap="square" lIns="0" tIns="12700" rIns="0" bIns="0" rtlCol="0">
            <a:spAutoFit/>
          </a:bodyPr>
          <a:lstStyle/>
          <a:p>
            <a:pPr marL="12700">
              <a:lnSpc>
                <a:spcPct val="100000"/>
              </a:lnSpc>
              <a:spcBef>
                <a:spcPts val="100"/>
              </a:spcBef>
            </a:pPr>
            <a:r>
              <a:rPr sz="800" spc="-385" dirty="0">
                <a:solidFill>
                  <a:srgbClr val="414042"/>
                </a:solidFill>
                <a:latin typeface="Arial Unicode MS"/>
                <a:cs typeface="Arial Unicode MS"/>
              </a:rPr>
              <a:t>※</a:t>
            </a:r>
            <a:r>
              <a:rPr sz="800" spc="15" dirty="0">
                <a:solidFill>
                  <a:srgbClr val="414042"/>
                </a:solidFill>
                <a:latin typeface="Arial Unicode MS"/>
                <a:cs typeface="Arial Unicode MS"/>
              </a:rPr>
              <a:t>「健康経営</a:t>
            </a:r>
            <a:r>
              <a:rPr sz="800" spc="-385" dirty="0">
                <a:solidFill>
                  <a:srgbClr val="414042"/>
                </a:solidFill>
                <a:latin typeface="Arial Unicode MS"/>
                <a:cs typeface="Arial Unicode MS"/>
              </a:rPr>
              <a:t>」</a:t>
            </a:r>
            <a:r>
              <a:rPr sz="800" spc="30" dirty="0">
                <a:solidFill>
                  <a:srgbClr val="414042"/>
                </a:solidFill>
                <a:latin typeface="Arial Unicode MS"/>
                <a:cs typeface="Arial Unicode MS"/>
              </a:rPr>
              <a:t>は</a:t>
            </a:r>
            <a:r>
              <a:rPr sz="800" spc="25" dirty="0">
                <a:solidFill>
                  <a:srgbClr val="414042"/>
                </a:solidFill>
                <a:latin typeface="Arial Unicode MS"/>
                <a:cs typeface="Arial Unicode MS"/>
              </a:rPr>
              <a:t>NPO</a:t>
            </a:r>
            <a:r>
              <a:rPr sz="800" spc="30" dirty="0">
                <a:solidFill>
                  <a:srgbClr val="414042"/>
                </a:solidFill>
                <a:latin typeface="Arial Unicode MS"/>
                <a:cs typeface="Arial Unicode MS"/>
              </a:rPr>
              <a:t>法人健康経</a:t>
            </a:r>
            <a:r>
              <a:rPr sz="800" spc="80" dirty="0">
                <a:solidFill>
                  <a:srgbClr val="414042"/>
                </a:solidFill>
                <a:latin typeface="Arial Unicode MS"/>
                <a:cs typeface="Arial Unicode MS"/>
              </a:rPr>
              <a:t>営</a:t>
            </a:r>
            <a:r>
              <a:rPr sz="800" spc="15" dirty="0">
                <a:solidFill>
                  <a:srgbClr val="414042"/>
                </a:solidFill>
                <a:latin typeface="Arial Unicode MS"/>
                <a:cs typeface="Arial Unicode MS"/>
              </a:rPr>
              <a:t>研究会の登録商標です。</a:t>
            </a:r>
            <a:endParaRPr sz="800" dirty="0">
              <a:latin typeface="Arial Unicode MS"/>
              <a:cs typeface="Arial Unicode MS"/>
            </a:endParaRPr>
          </a:p>
        </p:txBody>
      </p:sp>
      <p:sp>
        <p:nvSpPr>
          <p:cNvPr id="29" name="object 29"/>
          <p:cNvSpPr/>
          <p:nvPr/>
        </p:nvSpPr>
        <p:spPr>
          <a:xfrm>
            <a:off x="3656341" y="5960406"/>
            <a:ext cx="0" cy="222885"/>
          </a:xfrm>
          <a:custGeom>
            <a:avLst/>
            <a:gdLst/>
            <a:ahLst/>
            <a:cxnLst/>
            <a:rect l="l" t="t" r="r" b="b"/>
            <a:pathLst>
              <a:path h="222885">
                <a:moveTo>
                  <a:pt x="0" y="0"/>
                </a:moveTo>
                <a:lnTo>
                  <a:pt x="0" y="222796"/>
                </a:lnTo>
              </a:path>
            </a:pathLst>
          </a:custGeom>
          <a:ln w="4318">
            <a:solidFill>
              <a:srgbClr val="6D6E71"/>
            </a:solidFill>
          </a:ln>
        </p:spPr>
        <p:txBody>
          <a:bodyPr wrap="square" lIns="0" tIns="0" rIns="0" bIns="0" rtlCol="0"/>
          <a:lstStyle/>
          <a:p>
            <a:endParaRPr/>
          </a:p>
        </p:txBody>
      </p:sp>
      <p:sp>
        <p:nvSpPr>
          <p:cNvPr id="30" name="object 30"/>
          <p:cNvSpPr txBox="1"/>
          <p:nvPr/>
        </p:nvSpPr>
        <p:spPr>
          <a:xfrm>
            <a:off x="511538" y="3538971"/>
            <a:ext cx="304165" cy="168910"/>
          </a:xfrm>
          <a:prstGeom prst="rect">
            <a:avLst/>
          </a:prstGeom>
        </p:spPr>
        <p:txBody>
          <a:bodyPr vert="horz" wrap="square" lIns="0" tIns="11430" rIns="0" bIns="0" rtlCol="0">
            <a:spAutoFit/>
          </a:bodyPr>
          <a:lstStyle/>
          <a:p>
            <a:pPr marL="12700">
              <a:lnSpc>
                <a:spcPct val="100000"/>
              </a:lnSpc>
              <a:spcBef>
                <a:spcPts val="90"/>
              </a:spcBef>
            </a:pPr>
            <a:r>
              <a:rPr sz="950" b="0" spc="-10" dirty="0">
                <a:solidFill>
                  <a:srgbClr val="2D3091"/>
                </a:solidFill>
                <a:latin typeface="源ノ角ゴシック Medium"/>
                <a:cs typeface="源ノ角ゴシック Medium"/>
              </a:rPr>
              <a:t>主</a:t>
            </a:r>
            <a:r>
              <a:rPr sz="950" b="0" spc="20" dirty="0">
                <a:solidFill>
                  <a:srgbClr val="2D3091"/>
                </a:solidFill>
                <a:latin typeface="源ノ角ゴシック Medium"/>
                <a:cs typeface="源ノ角ゴシック Medium"/>
              </a:rPr>
              <a:t> </a:t>
            </a:r>
            <a:r>
              <a:rPr sz="950" b="0" spc="-10" dirty="0">
                <a:solidFill>
                  <a:srgbClr val="2D3091"/>
                </a:solidFill>
                <a:latin typeface="源ノ角ゴシック Medium"/>
                <a:cs typeface="源ノ角ゴシック Medium"/>
              </a:rPr>
              <a:t>催</a:t>
            </a:r>
            <a:endParaRPr sz="950">
              <a:latin typeface="源ノ角ゴシック Medium"/>
              <a:cs typeface="源ノ角ゴシック Medium"/>
            </a:endParaRPr>
          </a:p>
        </p:txBody>
      </p:sp>
      <p:sp>
        <p:nvSpPr>
          <p:cNvPr id="31" name="object 31"/>
          <p:cNvSpPr txBox="1"/>
          <p:nvPr/>
        </p:nvSpPr>
        <p:spPr>
          <a:xfrm>
            <a:off x="4911851" y="3554141"/>
            <a:ext cx="315214" cy="157735"/>
          </a:xfrm>
          <a:prstGeom prst="rect">
            <a:avLst/>
          </a:prstGeom>
        </p:spPr>
        <p:txBody>
          <a:bodyPr vert="horz" wrap="square" lIns="0" tIns="11430" rIns="0" bIns="0" rtlCol="0">
            <a:spAutoFit/>
          </a:bodyPr>
          <a:lstStyle/>
          <a:p>
            <a:pPr marL="12700">
              <a:lnSpc>
                <a:spcPct val="100000"/>
              </a:lnSpc>
              <a:spcBef>
                <a:spcPts val="90"/>
              </a:spcBef>
            </a:pPr>
            <a:r>
              <a:rPr sz="950" b="0" spc="-10" dirty="0">
                <a:solidFill>
                  <a:srgbClr val="2D3091"/>
                </a:solidFill>
                <a:latin typeface="源ノ角ゴシック Medium"/>
                <a:cs typeface="源ノ角ゴシック Medium"/>
              </a:rPr>
              <a:t>共</a:t>
            </a:r>
            <a:r>
              <a:rPr sz="950" b="0" spc="20" dirty="0">
                <a:solidFill>
                  <a:srgbClr val="2D3091"/>
                </a:solidFill>
                <a:latin typeface="源ノ角ゴシック Medium"/>
                <a:cs typeface="源ノ角ゴシック Medium"/>
              </a:rPr>
              <a:t> </a:t>
            </a:r>
            <a:r>
              <a:rPr sz="950" b="0" spc="-10" dirty="0">
                <a:solidFill>
                  <a:srgbClr val="2D3091"/>
                </a:solidFill>
                <a:latin typeface="源ノ角ゴシック Medium"/>
                <a:cs typeface="源ノ角ゴシック Medium"/>
              </a:rPr>
              <a:t>催</a:t>
            </a:r>
            <a:endParaRPr sz="950" dirty="0">
              <a:latin typeface="源ノ角ゴシック Medium"/>
              <a:cs typeface="源ノ角ゴシック Medium"/>
            </a:endParaRPr>
          </a:p>
        </p:txBody>
      </p:sp>
      <p:sp>
        <p:nvSpPr>
          <p:cNvPr id="32" name="object 32"/>
          <p:cNvSpPr txBox="1"/>
          <p:nvPr/>
        </p:nvSpPr>
        <p:spPr>
          <a:xfrm>
            <a:off x="5540489" y="3527325"/>
            <a:ext cx="1816270" cy="197490"/>
          </a:xfrm>
          <a:prstGeom prst="rect">
            <a:avLst/>
          </a:prstGeom>
        </p:spPr>
        <p:txBody>
          <a:bodyPr vert="horz" wrap="square" lIns="0" tIns="12700" rIns="0" bIns="0" rtlCol="0">
            <a:spAutoFit/>
          </a:bodyPr>
          <a:lstStyle/>
          <a:p>
            <a:pPr marL="12700">
              <a:lnSpc>
                <a:spcPct val="100000"/>
              </a:lnSpc>
              <a:spcBef>
                <a:spcPts val="100"/>
              </a:spcBef>
            </a:pPr>
            <a:r>
              <a:rPr lang="ja-JP" altLang="en-US" sz="1200" b="1" spc="40">
                <a:solidFill>
                  <a:srgbClr val="231E21"/>
                </a:solidFill>
                <a:latin typeface="源ノ角ゴシック Light" panose="020B0300000000000000" pitchFamily="34" charset="-128"/>
                <a:ea typeface="源ノ角ゴシック Light" panose="020B0300000000000000" pitchFamily="34" charset="-128"/>
              </a:rPr>
              <a:t>大村</a:t>
            </a:r>
            <a:r>
              <a:rPr sz="1200" b="1" spc="40">
                <a:solidFill>
                  <a:srgbClr val="231E21"/>
                </a:solidFill>
                <a:latin typeface="源ノ角ゴシック Light" panose="020B0300000000000000" pitchFamily="34" charset="-128"/>
                <a:ea typeface="源ノ角ゴシック Light" panose="020B0300000000000000" pitchFamily="34" charset="-128"/>
              </a:rPr>
              <a:t>商工会議所</a:t>
            </a:r>
            <a:endParaRPr sz="1200" b="1" spc="40" dirty="0">
              <a:solidFill>
                <a:srgbClr val="231E21"/>
              </a:solidFill>
              <a:latin typeface="源ノ角ゴシック Light" panose="020B0300000000000000" pitchFamily="34" charset="-128"/>
              <a:ea typeface="源ノ角ゴシック Light" panose="020B0300000000000000" pitchFamily="34" charset="-128"/>
            </a:endParaRPr>
          </a:p>
        </p:txBody>
      </p:sp>
      <p:sp>
        <p:nvSpPr>
          <p:cNvPr id="33" name="object 33"/>
          <p:cNvSpPr txBox="1"/>
          <p:nvPr/>
        </p:nvSpPr>
        <p:spPr>
          <a:xfrm>
            <a:off x="1386458" y="3100732"/>
            <a:ext cx="3683000" cy="269240"/>
          </a:xfrm>
          <a:prstGeom prst="rect">
            <a:avLst/>
          </a:prstGeom>
        </p:spPr>
        <p:txBody>
          <a:bodyPr vert="horz" wrap="square" lIns="0" tIns="12700" rIns="0" bIns="0" rtlCol="0">
            <a:spAutoFit/>
          </a:bodyPr>
          <a:lstStyle/>
          <a:p>
            <a:pPr marL="12700">
              <a:lnSpc>
                <a:spcPct val="100000"/>
              </a:lnSpc>
              <a:spcBef>
                <a:spcPts val="100"/>
              </a:spcBef>
            </a:pPr>
            <a:r>
              <a:rPr sz="1600" b="0" dirty="0">
                <a:solidFill>
                  <a:srgbClr val="3F3F42"/>
                </a:solidFill>
                <a:latin typeface="源ノ角ゴシック Medium"/>
                <a:cs typeface="源ノ角ゴシック Medium"/>
              </a:rPr>
              <a:t>オンラインによるライブセミナーです。</a:t>
            </a:r>
            <a:endParaRPr sz="1600" dirty="0">
              <a:latin typeface="源ノ角ゴシック Medium"/>
              <a:cs typeface="源ノ角ゴシック Medium"/>
            </a:endParaRPr>
          </a:p>
        </p:txBody>
      </p:sp>
      <p:sp>
        <p:nvSpPr>
          <p:cNvPr id="35" name="object 35"/>
          <p:cNvSpPr txBox="1"/>
          <p:nvPr/>
        </p:nvSpPr>
        <p:spPr>
          <a:xfrm>
            <a:off x="844901" y="512622"/>
            <a:ext cx="5923088" cy="1990930"/>
          </a:xfrm>
          <a:prstGeom prst="rect">
            <a:avLst/>
          </a:prstGeom>
        </p:spPr>
        <p:txBody>
          <a:bodyPr vert="horz" wrap="square" lIns="0" tIns="158115" rIns="0" bIns="0" rtlCol="0">
            <a:spAutoFit/>
          </a:bodyPr>
          <a:lstStyle/>
          <a:p>
            <a:pPr marL="159385">
              <a:lnSpc>
                <a:spcPct val="100000"/>
              </a:lnSpc>
              <a:spcBef>
                <a:spcPts val="1245"/>
              </a:spcBef>
            </a:pPr>
            <a:r>
              <a:rPr sz="1800" b="1" dirty="0">
                <a:solidFill>
                  <a:srgbClr val="FFFFFF"/>
                </a:solidFill>
                <a:latin typeface="メイリオ"/>
                <a:cs typeface="メイリオ"/>
              </a:rPr>
              <a:t>～</a:t>
            </a:r>
            <a:r>
              <a:rPr sz="1800" b="0" dirty="0">
                <a:solidFill>
                  <a:srgbClr val="FFFFFF"/>
                </a:solidFill>
                <a:latin typeface="源ノ角ゴシック Medium"/>
                <a:cs typeface="源ノ角ゴシック Medium"/>
              </a:rPr>
              <a:t>メンタルヘルス問題は労使トラブルのもとに</a:t>
            </a:r>
            <a:r>
              <a:rPr sz="1800" b="1" dirty="0">
                <a:solidFill>
                  <a:srgbClr val="FFFFFF"/>
                </a:solidFill>
                <a:latin typeface="メイリオ"/>
                <a:cs typeface="メイリオ"/>
              </a:rPr>
              <a:t>～</a:t>
            </a:r>
            <a:endParaRPr sz="1800" dirty="0">
              <a:latin typeface="メイリオ"/>
              <a:cs typeface="メイリオ"/>
            </a:endParaRPr>
          </a:p>
          <a:p>
            <a:pPr marL="12700">
              <a:lnSpc>
                <a:spcPct val="50000"/>
              </a:lnSpc>
              <a:spcBef>
                <a:spcPts val="1785"/>
              </a:spcBef>
            </a:pPr>
            <a:r>
              <a:rPr sz="2800" b="1" dirty="0" err="1">
                <a:solidFill>
                  <a:srgbClr val="2D3091"/>
                </a:solidFill>
                <a:latin typeface="源ノ角ゴシック Medium" panose="020B0600000000000000" pitchFamily="34" charset="-128"/>
                <a:ea typeface="源ノ角ゴシック Medium" panose="020B0600000000000000" pitchFamily="34" charset="-128"/>
              </a:rPr>
              <a:t>企業のメンタルヘルス対策</a:t>
            </a:r>
            <a:r>
              <a:rPr lang="ja-JP" altLang="en-US" sz="2800" b="1" dirty="0">
                <a:solidFill>
                  <a:srgbClr val="2D3091"/>
                </a:solidFill>
                <a:latin typeface="源ノ角ゴシック Medium" panose="020B0600000000000000" pitchFamily="34" charset="-128"/>
                <a:ea typeface="源ノ角ゴシック Medium" panose="020B0600000000000000" pitchFamily="34" charset="-128"/>
              </a:rPr>
              <a:t>と</a:t>
            </a:r>
            <a:endParaRPr lang="en-US" altLang="ja-JP" sz="2800" b="1" dirty="0">
              <a:solidFill>
                <a:srgbClr val="2D3091"/>
              </a:solidFill>
              <a:latin typeface="源ノ角ゴシック Medium" panose="020B0600000000000000" pitchFamily="34" charset="-128"/>
              <a:ea typeface="源ノ角ゴシック Medium" panose="020B0600000000000000" pitchFamily="34" charset="-128"/>
            </a:endParaRPr>
          </a:p>
          <a:p>
            <a:pPr marL="12700">
              <a:lnSpc>
                <a:spcPct val="50000"/>
              </a:lnSpc>
              <a:spcBef>
                <a:spcPts val="1785"/>
              </a:spcBef>
            </a:pPr>
            <a:r>
              <a:rPr lang="ja-JP" altLang="en-US" sz="2800" b="1" dirty="0">
                <a:solidFill>
                  <a:srgbClr val="2D3091"/>
                </a:solidFill>
                <a:latin typeface="源ノ角ゴシック Medium" panose="020B0600000000000000" pitchFamily="34" charset="-128"/>
                <a:ea typeface="源ノ角ゴシック Medium" panose="020B0600000000000000" pitchFamily="34" charset="-128"/>
              </a:rPr>
              <a:t>　　　　　　　　労務管理セミナー</a:t>
            </a:r>
          </a:p>
          <a:p>
            <a:pPr marL="12700">
              <a:lnSpc>
                <a:spcPct val="100000"/>
              </a:lnSpc>
              <a:spcBef>
                <a:spcPts val="1785"/>
              </a:spcBef>
            </a:pPr>
            <a:endParaRPr sz="2800" dirty="0">
              <a:latin typeface="Microsoft JhengHei"/>
              <a:cs typeface="Microsoft JhengHei"/>
            </a:endParaRPr>
          </a:p>
        </p:txBody>
      </p:sp>
      <p:sp>
        <p:nvSpPr>
          <p:cNvPr id="38" name="object 38"/>
          <p:cNvSpPr txBox="1"/>
          <p:nvPr/>
        </p:nvSpPr>
        <p:spPr>
          <a:xfrm>
            <a:off x="1038454" y="3366334"/>
            <a:ext cx="3741864" cy="469359"/>
          </a:xfrm>
          <a:prstGeom prst="rect">
            <a:avLst/>
          </a:prstGeom>
        </p:spPr>
        <p:txBody>
          <a:bodyPr vert="horz" wrap="square" lIns="0" tIns="12700" rIns="0" bIns="0" rtlCol="0">
            <a:spAutoFit/>
          </a:bodyPr>
          <a:lstStyle/>
          <a:p>
            <a:pPr marL="12700">
              <a:lnSpc>
                <a:spcPct val="100000"/>
              </a:lnSpc>
              <a:spcBef>
                <a:spcPts val="100"/>
              </a:spcBef>
            </a:pPr>
            <a:r>
              <a:rPr sz="1200" b="1" spc="40" dirty="0" err="1">
                <a:solidFill>
                  <a:srgbClr val="231E21"/>
                </a:solidFill>
                <a:latin typeface="源ノ角ゴシック Light" panose="020B0300000000000000" pitchFamily="34" charset="-128"/>
                <a:ea typeface="源ノ角ゴシック Light" panose="020B0300000000000000" pitchFamily="34" charset="-128"/>
              </a:rPr>
              <a:t>アクサ生命保険株式会社</a:t>
            </a:r>
            <a:r>
              <a:rPr lang="ja-JP" altLang="en-US" sz="1200" b="1" spc="40" dirty="0">
                <a:solidFill>
                  <a:srgbClr val="231E21"/>
                </a:solidFill>
                <a:latin typeface="源ノ角ゴシック Light" panose="020B0300000000000000" pitchFamily="34" charset="-128"/>
                <a:ea typeface="源ノ角ゴシック Light" panose="020B0300000000000000" pitchFamily="34" charset="-128"/>
              </a:rPr>
              <a:t> 長崎支社</a:t>
            </a:r>
            <a:endParaRPr lang="en-US" altLang="ja-JP" sz="1200" b="1" spc="40" dirty="0">
              <a:solidFill>
                <a:srgbClr val="231E21"/>
              </a:solidFill>
              <a:latin typeface="源ノ角ゴシック Light" panose="020B0300000000000000" pitchFamily="34" charset="-128"/>
              <a:ea typeface="源ノ角ゴシック Light" panose="020B0300000000000000" pitchFamily="34" charset="-128"/>
            </a:endParaRPr>
          </a:p>
          <a:p>
            <a:pPr marL="12700">
              <a:lnSpc>
                <a:spcPct val="100000"/>
              </a:lnSpc>
              <a:spcBef>
                <a:spcPts val="100"/>
              </a:spcBef>
            </a:pPr>
            <a:r>
              <a:rPr lang="ja-JP" altLang="en-US" sz="800" spc="-5" dirty="0">
                <a:solidFill>
                  <a:srgbClr val="231E21"/>
                </a:solidFill>
                <a:latin typeface="メイリオ"/>
                <a:cs typeface="メイリオ"/>
              </a:rPr>
              <a:t>〒</a:t>
            </a:r>
            <a:r>
              <a:rPr lang="en-US" altLang="ja-JP" sz="800" spc="-5" dirty="0">
                <a:solidFill>
                  <a:srgbClr val="231E21"/>
                </a:solidFill>
                <a:latin typeface="メイリオ"/>
                <a:cs typeface="メイリオ"/>
              </a:rPr>
              <a:t>850-0031 </a:t>
            </a:r>
            <a:r>
              <a:rPr lang="ja-JP" altLang="en-US" sz="800" spc="-5" dirty="0">
                <a:solidFill>
                  <a:srgbClr val="231E21"/>
                </a:solidFill>
                <a:latin typeface="メイリオ"/>
                <a:cs typeface="メイリオ"/>
              </a:rPr>
              <a:t>長崎県長崎市桜町</a:t>
            </a:r>
            <a:r>
              <a:rPr lang="en-US" altLang="ja-JP" sz="800" spc="-5" dirty="0">
                <a:solidFill>
                  <a:srgbClr val="231E21"/>
                </a:solidFill>
                <a:latin typeface="メイリオ"/>
                <a:cs typeface="メイリオ"/>
              </a:rPr>
              <a:t>4-1</a:t>
            </a:r>
            <a:r>
              <a:rPr lang="ja-JP" altLang="en-US" sz="800" spc="-5" dirty="0">
                <a:solidFill>
                  <a:srgbClr val="231E21"/>
                </a:solidFill>
                <a:latin typeface="メイリオ"/>
                <a:cs typeface="メイリオ"/>
              </a:rPr>
              <a:t>長崎商工会館</a:t>
            </a:r>
            <a:r>
              <a:rPr lang="en-US" altLang="ja-JP" sz="800" spc="-5" dirty="0">
                <a:solidFill>
                  <a:srgbClr val="231E21"/>
                </a:solidFill>
                <a:latin typeface="メイリオ"/>
                <a:cs typeface="メイリオ"/>
              </a:rPr>
              <a:t>3F</a:t>
            </a:r>
          </a:p>
          <a:p>
            <a:pPr marL="12700">
              <a:lnSpc>
                <a:spcPct val="100000"/>
              </a:lnSpc>
              <a:spcBef>
                <a:spcPts val="100"/>
              </a:spcBef>
            </a:pPr>
            <a:r>
              <a:rPr lang="en-US" altLang="ja-JP" sz="800" spc="-5" dirty="0">
                <a:solidFill>
                  <a:srgbClr val="231E21"/>
                </a:solidFill>
                <a:latin typeface="メイリオ"/>
                <a:cs typeface="メイリオ"/>
              </a:rPr>
              <a:t>T</a:t>
            </a:r>
            <a:r>
              <a:rPr sz="800" spc="-5" dirty="0">
                <a:solidFill>
                  <a:srgbClr val="231E21"/>
                </a:solidFill>
                <a:latin typeface="メイリオ"/>
                <a:cs typeface="メイリオ"/>
              </a:rPr>
              <a:t>EL：0</a:t>
            </a:r>
            <a:r>
              <a:rPr lang="en-US" sz="800" spc="-5" dirty="0">
                <a:solidFill>
                  <a:srgbClr val="231E21"/>
                </a:solidFill>
                <a:latin typeface="メイリオ"/>
                <a:cs typeface="メイリオ"/>
              </a:rPr>
              <a:t>95</a:t>
            </a:r>
            <a:r>
              <a:rPr sz="800" spc="-5" dirty="0">
                <a:solidFill>
                  <a:srgbClr val="231E21"/>
                </a:solidFill>
                <a:latin typeface="メイリオ"/>
                <a:cs typeface="メイリオ"/>
              </a:rPr>
              <a:t>-</a:t>
            </a:r>
            <a:r>
              <a:rPr lang="en-US" sz="800" spc="-5" dirty="0">
                <a:solidFill>
                  <a:srgbClr val="231E21"/>
                </a:solidFill>
                <a:latin typeface="メイリオ"/>
                <a:cs typeface="メイリオ"/>
              </a:rPr>
              <a:t>824-4503</a:t>
            </a:r>
            <a:r>
              <a:rPr sz="800" spc="-5" dirty="0">
                <a:solidFill>
                  <a:srgbClr val="231E21"/>
                </a:solidFill>
                <a:latin typeface="メイリオ"/>
                <a:cs typeface="メイリオ"/>
              </a:rPr>
              <a:t>  </a:t>
            </a:r>
            <a:r>
              <a:rPr sz="800" spc="45" dirty="0">
                <a:solidFill>
                  <a:srgbClr val="231E21"/>
                </a:solidFill>
                <a:latin typeface="メイリオ"/>
                <a:cs typeface="メイリオ"/>
              </a:rPr>
              <a:t> </a:t>
            </a:r>
            <a:r>
              <a:rPr sz="800" spc="-5" dirty="0">
                <a:solidFill>
                  <a:srgbClr val="231E21"/>
                </a:solidFill>
                <a:latin typeface="メイリオ"/>
                <a:cs typeface="メイリオ"/>
              </a:rPr>
              <a:t>FAX：</a:t>
            </a:r>
            <a:r>
              <a:rPr lang="en-US" sz="800" spc="-5" dirty="0">
                <a:solidFill>
                  <a:srgbClr val="231E21"/>
                </a:solidFill>
                <a:latin typeface="メイリオ"/>
                <a:cs typeface="メイリオ"/>
              </a:rPr>
              <a:t>095-828-6246</a:t>
            </a:r>
            <a:endParaRPr sz="800" dirty="0">
              <a:latin typeface="メイリオ"/>
              <a:cs typeface="メイリオ"/>
            </a:endParaRPr>
          </a:p>
        </p:txBody>
      </p:sp>
      <p:sp>
        <p:nvSpPr>
          <p:cNvPr id="39" name="object 39"/>
          <p:cNvSpPr/>
          <p:nvPr/>
        </p:nvSpPr>
        <p:spPr>
          <a:xfrm>
            <a:off x="6286723" y="4083225"/>
            <a:ext cx="840546" cy="992819"/>
          </a:xfrm>
          <a:prstGeom prst="rect">
            <a:avLst/>
          </a:prstGeom>
          <a:blipFill>
            <a:blip r:embed="rId4" cstate="print"/>
            <a:stretch>
              <a:fillRect/>
            </a:stretch>
          </a:blipFill>
        </p:spPr>
        <p:txBody>
          <a:bodyPr wrap="square" lIns="0" tIns="0" rIns="0" bIns="0" rtlCol="0"/>
          <a:lstStyle/>
          <a:p>
            <a:endParaRPr/>
          </a:p>
        </p:txBody>
      </p:sp>
      <p:sp>
        <p:nvSpPr>
          <p:cNvPr id="43" name="object 43"/>
          <p:cNvSpPr txBox="1"/>
          <p:nvPr/>
        </p:nvSpPr>
        <p:spPr>
          <a:xfrm>
            <a:off x="3230904" y="10459703"/>
            <a:ext cx="4191000" cy="388568"/>
          </a:xfrm>
          <a:prstGeom prst="rect">
            <a:avLst/>
          </a:prstGeom>
        </p:spPr>
        <p:txBody>
          <a:bodyPr vert="horz" wrap="square" lIns="0" tIns="41910" rIns="0" bIns="0" rtlCol="0">
            <a:spAutoFit/>
          </a:bodyPr>
          <a:lstStyle/>
          <a:p>
            <a:pPr marL="12700">
              <a:spcBef>
                <a:spcPts val="285"/>
              </a:spcBef>
            </a:pPr>
            <a:r>
              <a:rPr sz="1000" spc="-5" dirty="0">
                <a:solidFill>
                  <a:srgbClr val="211E1E"/>
                </a:solidFill>
                <a:latin typeface="メイリオ"/>
                <a:cs typeface="メイリオ"/>
              </a:rPr>
              <a:t>2023年</a:t>
            </a:r>
            <a:r>
              <a:rPr lang="en-US" altLang="ja-JP" sz="1000" spc="-5" dirty="0">
                <a:solidFill>
                  <a:srgbClr val="211E1E"/>
                </a:solidFill>
                <a:latin typeface="メイリオ"/>
                <a:cs typeface="メイリオ"/>
              </a:rPr>
              <a:t>12</a:t>
            </a:r>
            <a:r>
              <a:rPr sz="1000" spc="-5" dirty="0">
                <a:solidFill>
                  <a:srgbClr val="211E1E"/>
                </a:solidFill>
                <a:latin typeface="メイリオ"/>
                <a:cs typeface="メイリオ"/>
              </a:rPr>
              <a:t>月</a:t>
            </a:r>
            <a:r>
              <a:rPr lang="en-US" altLang="ja-JP" sz="1000" spc="-5" dirty="0">
                <a:solidFill>
                  <a:srgbClr val="211E1E"/>
                </a:solidFill>
                <a:latin typeface="メイリオ"/>
                <a:cs typeface="メイリオ"/>
              </a:rPr>
              <a:t>11</a:t>
            </a:r>
            <a:r>
              <a:rPr sz="1000" spc="-5" dirty="0">
                <a:solidFill>
                  <a:srgbClr val="211E1E"/>
                </a:solidFill>
                <a:latin typeface="メイリオ"/>
                <a:cs typeface="メイリオ"/>
              </a:rPr>
              <a:t>日（</a:t>
            </a:r>
            <a:r>
              <a:rPr lang="ja-JP" altLang="en-US" sz="1000" spc="-5" dirty="0">
                <a:solidFill>
                  <a:srgbClr val="211E1E"/>
                </a:solidFill>
                <a:latin typeface="メイリオ"/>
                <a:cs typeface="メイリオ"/>
              </a:rPr>
              <a:t>月</a:t>
            </a:r>
            <a:r>
              <a:rPr sz="1000" spc="-5" dirty="0">
                <a:solidFill>
                  <a:srgbClr val="211E1E"/>
                </a:solidFill>
                <a:latin typeface="メイリオ"/>
                <a:cs typeface="メイリオ"/>
              </a:rPr>
              <a:t>）</a:t>
            </a:r>
            <a:r>
              <a:rPr sz="1000" spc="-40" dirty="0">
                <a:solidFill>
                  <a:srgbClr val="211E1E"/>
                </a:solidFill>
                <a:latin typeface="メイリオ"/>
                <a:cs typeface="メイリオ"/>
              </a:rPr>
              <a:t> </a:t>
            </a:r>
            <a:r>
              <a:rPr sz="1000" dirty="0" err="1">
                <a:solidFill>
                  <a:srgbClr val="211E1E"/>
                </a:solidFill>
                <a:latin typeface="メイリオ"/>
                <a:cs typeface="メイリオ"/>
              </a:rPr>
              <a:t>オンラインライブセミナ</a:t>
            </a:r>
            <a:r>
              <a:rPr sz="1000" dirty="0">
                <a:solidFill>
                  <a:srgbClr val="211E1E"/>
                </a:solidFill>
                <a:latin typeface="メイリオ"/>
                <a:cs typeface="メイリオ"/>
              </a:rPr>
              <a:t>ー</a:t>
            </a:r>
            <a:r>
              <a:rPr lang="ja-JP" altLang="en-US" sz="1000" dirty="0">
                <a:solidFill>
                  <a:srgbClr val="211E1E"/>
                </a:solidFill>
                <a:latin typeface="メイリオ"/>
                <a:cs typeface="メイリオ"/>
              </a:rPr>
              <a:t>　</a:t>
            </a:r>
            <a:r>
              <a:rPr lang="en-US" altLang="ja-JP" sz="1000" spc="-5" dirty="0">
                <a:solidFill>
                  <a:srgbClr val="211E1E"/>
                </a:solidFill>
                <a:latin typeface="メイリオ"/>
                <a:cs typeface="メイリオ"/>
              </a:rPr>
              <a:t>AXA-C-231107-1</a:t>
            </a:r>
            <a:endParaRPr lang="en-US" altLang="ja-JP" sz="1000" dirty="0">
              <a:latin typeface="メイリオ"/>
              <a:cs typeface="メイリオ"/>
            </a:endParaRPr>
          </a:p>
          <a:p>
            <a:pPr marL="12700">
              <a:lnSpc>
                <a:spcPct val="100000"/>
              </a:lnSpc>
              <a:spcBef>
                <a:spcPts val="285"/>
              </a:spcBef>
            </a:pPr>
            <a:endParaRPr sz="1000" dirty="0">
              <a:latin typeface="メイリオ"/>
              <a:cs typeface="メイリオ"/>
            </a:endParaRPr>
          </a:p>
        </p:txBody>
      </p:sp>
      <p:graphicFrame>
        <p:nvGraphicFramePr>
          <p:cNvPr id="46" name="object 23">
            <a:extLst>
              <a:ext uri="{FF2B5EF4-FFF2-40B4-BE49-F238E27FC236}">
                <a16:creationId xmlns:a16="http://schemas.microsoft.com/office/drawing/2014/main" id="{4FD0A881-3C90-485A-877E-CE0A1257ABC9}"/>
              </a:ext>
            </a:extLst>
          </p:cNvPr>
          <p:cNvGraphicFramePr>
            <a:graphicFrameLocks noGrp="1"/>
          </p:cNvGraphicFramePr>
          <p:nvPr>
            <p:extLst>
              <p:ext uri="{D42A27DB-BD31-4B8C-83A1-F6EECF244321}">
                <p14:modId xmlns:p14="http://schemas.microsoft.com/office/powerpoint/2010/main" val="1636533510"/>
              </p:ext>
            </p:extLst>
          </p:nvPr>
        </p:nvGraphicFramePr>
        <p:xfrm>
          <a:off x="590714" y="8342403"/>
          <a:ext cx="6781800" cy="2049139"/>
        </p:xfrm>
        <a:graphic>
          <a:graphicData uri="http://schemas.openxmlformats.org/drawingml/2006/table">
            <a:tbl>
              <a:tblPr firstRow="1" bandRow="1">
                <a:tableStyleId>{2D5ABB26-0587-4C30-8999-92F81FD0307C}</a:tableStyleId>
              </a:tblPr>
              <a:tblGrid>
                <a:gridCol w="1295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18211">
                <a:tc>
                  <a:txBody>
                    <a:bodyPr/>
                    <a:lstStyle/>
                    <a:p>
                      <a:pPr marL="8890" algn="ctr">
                        <a:lnSpc>
                          <a:spcPct val="100000"/>
                        </a:lnSpc>
                        <a:spcBef>
                          <a:spcPts val="1700"/>
                        </a:spcBef>
                        <a:tabLst>
                          <a:tab pos="319405" algn="l"/>
                        </a:tabLst>
                      </a:pPr>
                      <a:r>
                        <a:rPr sz="1200" b="1" dirty="0">
                          <a:solidFill>
                            <a:srgbClr val="2E3092"/>
                          </a:solidFill>
                          <a:latin typeface="游ゴシック Medium" panose="020B0500000000000000" pitchFamily="50" charset="-128"/>
                          <a:ea typeface="游ゴシック Medium" panose="020B0500000000000000" pitchFamily="50" charset="-128"/>
                          <a:cs typeface="Arial Unicode MS"/>
                        </a:rPr>
                        <a:t>貴社名</a:t>
                      </a:r>
                    </a:p>
                  </a:txBody>
                  <a:tcPr marL="0" marR="0" marT="71755" marB="0">
                    <a:lnL w="285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285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E9F4F5"/>
                    </a:solidFill>
                  </a:tcPr>
                </a:tc>
                <a:tc>
                  <a:txBody>
                    <a:bodyPr/>
                    <a:lstStyle/>
                    <a:p>
                      <a:pPr>
                        <a:lnSpc>
                          <a:spcPct val="100000"/>
                        </a:lnSpc>
                      </a:pPr>
                      <a:endParaRPr sz="1000" dirty="0">
                        <a:latin typeface="メイリオ" panose="020B0604030504040204" pitchFamily="50" charset="-128"/>
                        <a:ea typeface="メイリオ" panose="020B0604030504040204" pitchFamily="50" charset="-128"/>
                        <a:cs typeface="Times New Roman"/>
                      </a:endParaRPr>
                    </a:p>
                  </a:txBody>
                  <a:tcPr marL="0" marR="0" marT="0" marB="0">
                    <a:lnL w="3175" cap="flat" cmpd="sng" algn="ctr">
                      <a:solidFill>
                        <a:schemeClr val="tx1">
                          <a:lumMod val="65000"/>
                          <a:lumOff val="35000"/>
                        </a:schemeClr>
                      </a:solidFill>
                      <a:prstDash val="solid"/>
                      <a:round/>
                      <a:headEnd type="none" w="med" len="med"/>
                      <a:tailEnd type="none" w="med" len="med"/>
                    </a:lnL>
                    <a:lnR w="28575" cap="flat" cmpd="sng" algn="ctr">
                      <a:solidFill>
                        <a:schemeClr val="tx1">
                          <a:lumMod val="65000"/>
                          <a:lumOff val="35000"/>
                        </a:schemeClr>
                      </a:solidFill>
                      <a:prstDash val="solid"/>
                      <a:round/>
                      <a:headEnd type="none" w="med" len="med"/>
                      <a:tailEnd type="none" w="med" len="med"/>
                    </a:lnR>
                    <a:lnT w="285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tcPr>
                </a:tc>
                <a:extLst>
                  <a:ext uri="{0D108BD9-81ED-4DB2-BD59-A6C34878D82A}">
                    <a16:rowId xmlns:a16="http://schemas.microsoft.com/office/drawing/2014/main" val="10000"/>
                  </a:ext>
                </a:extLst>
              </a:tr>
              <a:tr h="297316">
                <a:tc>
                  <a:txBody>
                    <a:bodyPr/>
                    <a:lstStyle/>
                    <a:p>
                      <a:pPr marL="8890" algn="ctr">
                        <a:lnSpc>
                          <a:spcPct val="100000"/>
                        </a:lnSpc>
                        <a:spcBef>
                          <a:spcPts val="1700"/>
                        </a:spcBef>
                        <a:tabLst>
                          <a:tab pos="319405" algn="l"/>
                        </a:tabLst>
                      </a:pPr>
                      <a:r>
                        <a:rPr sz="1200" b="1" dirty="0">
                          <a:solidFill>
                            <a:srgbClr val="2E3092"/>
                          </a:solidFill>
                          <a:latin typeface="游ゴシック Medium" panose="020B0500000000000000" pitchFamily="50" charset="-128"/>
                          <a:ea typeface="游ゴシック Medium" panose="020B0500000000000000" pitchFamily="50" charset="-128"/>
                          <a:cs typeface="Arial Unicode MS"/>
                        </a:rPr>
                        <a:t>所在地</a:t>
                      </a:r>
                    </a:p>
                  </a:txBody>
                  <a:tcPr marL="0" marR="0" marT="93980" marB="0">
                    <a:lnL w="285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E9F4F5"/>
                    </a:solidFill>
                  </a:tcPr>
                </a:tc>
                <a:tc>
                  <a:txBody>
                    <a:bodyPr/>
                    <a:lstStyle/>
                    <a:p>
                      <a:pPr marL="66040">
                        <a:lnSpc>
                          <a:spcPct val="100000"/>
                        </a:lnSpc>
                        <a:spcBef>
                          <a:spcPts val="20"/>
                        </a:spcBef>
                      </a:pPr>
                      <a:r>
                        <a:rPr sz="1000" dirty="0">
                          <a:solidFill>
                            <a:srgbClr val="231F20"/>
                          </a:solidFill>
                          <a:latin typeface="メイリオ" panose="020B0604030504040204" pitchFamily="50" charset="-128"/>
                          <a:ea typeface="メイリオ" panose="020B0604030504040204" pitchFamily="50" charset="-128"/>
                          <a:cs typeface="Arial Unicode MS"/>
                        </a:rPr>
                        <a:t>〒</a:t>
                      </a:r>
                      <a:endParaRPr sz="1000" dirty="0">
                        <a:latin typeface="メイリオ" panose="020B0604030504040204" pitchFamily="50" charset="-128"/>
                        <a:ea typeface="メイリオ" panose="020B0604030504040204" pitchFamily="50" charset="-128"/>
                        <a:cs typeface="Arial Unicode MS"/>
                      </a:endParaRPr>
                    </a:p>
                  </a:txBody>
                  <a:tcPr marL="0" marR="0" marT="2540" marB="0">
                    <a:lnL w="3175" cap="flat" cmpd="sng" algn="ctr">
                      <a:solidFill>
                        <a:schemeClr val="tx1">
                          <a:lumMod val="65000"/>
                          <a:lumOff val="35000"/>
                        </a:schemeClr>
                      </a:solidFill>
                      <a:prstDash val="solid"/>
                      <a:round/>
                      <a:headEnd type="none" w="med" len="med"/>
                      <a:tailEnd type="none" w="med" len="med"/>
                    </a:lnL>
                    <a:lnR w="285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tcPr>
                </a:tc>
                <a:extLst>
                  <a:ext uri="{0D108BD9-81ED-4DB2-BD59-A6C34878D82A}">
                    <a16:rowId xmlns:a16="http://schemas.microsoft.com/office/drawing/2014/main" val="10001"/>
                  </a:ext>
                </a:extLst>
              </a:tr>
              <a:tr h="224390">
                <a:tc>
                  <a:txBody>
                    <a:bodyPr/>
                    <a:lstStyle/>
                    <a:p>
                      <a:pPr marL="8890" algn="ctr">
                        <a:lnSpc>
                          <a:spcPct val="100000"/>
                        </a:lnSpc>
                        <a:spcBef>
                          <a:spcPts val="1700"/>
                        </a:spcBef>
                        <a:tabLst>
                          <a:tab pos="319405" algn="l"/>
                        </a:tabLst>
                      </a:pPr>
                      <a:r>
                        <a:rPr sz="1200" b="1" dirty="0">
                          <a:solidFill>
                            <a:srgbClr val="2E3092"/>
                          </a:solidFill>
                          <a:latin typeface="游ゴシック Medium" panose="020B0500000000000000" pitchFamily="50" charset="-128"/>
                          <a:ea typeface="游ゴシック Medium" panose="020B0500000000000000" pitchFamily="50" charset="-128"/>
                          <a:cs typeface="Arial Unicode MS"/>
                        </a:rPr>
                        <a:t>TE L・FAX </a:t>
                      </a:r>
                    </a:p>
                  </a:txBody>
                  <a:tcPr marL="0" marR="0" marT="44450" marB="0">
                    <a:lnL w="285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E9F4F5"/>
                    </a:solidFill>
                  </a:tcPr>
                </a:tc>
                <a:tc>
                  <a:txBody>
                    <a:bodyPr/>
                    <a:lstStyle/>
                    <a:p>
                      <a:pPr marL="81915">
                        <a:lnSpc>
                          <a:spcPct val="100000"/>
                        </a:lnSpc>
                        <a:spcBef>
                          <a:spcPts val="350"/>
                        </a:spcBef>
                        <a:tabLst>
                          <a:tab pos="2697480" algn="l"/>
                        </a:tabLst>
                      </a:pPr>
                      <a:r>
                        <a:rPr sz="1000" spc="105" dirty="0">
                          <a:solidFill>
                            <a:srgbClr val="231F20"/>
                          </a:solidFill>
                          <a:latin typeface="メイリオ" panose="020B0604030504040204" pitchFamily="50" charset="-128"/>
                          <a:ea typeface="メイリオ" panose="020B0604030504040204" pitchFamily="50" charset="-128"/>
                          <a:cs typeface="Arial Unicode MS"/>
                        </a:rPr>
                        <a:t>TEL	</a:t>
                      </a:r>
                      <a:r>
                        <a:rPr sz="1000" spc="160" dirty="0">
                          <a:solidFill>
                            <a:srgbClr val="231F20"/>
                          </a:solidFill>
                          <a:latin typeface="メイリオ" panose="020B0604030504040204" pitchFamily="50" charset="-128"/>
                          <a:ea typeface="メイリオ" panose="020B0604030504040204" pitchFamily="50" charset="-128"/>
                          <a:cs typeface="Arial Unicode MS"/>
                        </a:rPr>
                        <a:t>FAX</a:t>
                      </a:r>
                      <a:r>
                        <a:rPr sz="1000" spc="-80" dirty="0">
                          <a:solidFill>
                            <a:srgbClr val="231F20"/>
                          </a:solidFill>
                          <a:latin typeface="メイリオ" panose="020B0604030504040204" pitchFamily="50" charset="-128"/>
                          <a:ea typeface="メイリオ" panose="020B0604030504040204" pitchFamily="50" charset="-128"/>
                          <a:cs typeface="Arial Unicode MS"/>
                        </a:rPr>
                        <a:t> </a:t>
                      </a:r>
                      <a:endParaRPr sz="1000" dirty="0">
                        <a:latin typeface="メイリオ" panose="020B0604030504040204" pitchFamily="50" charset="-128"/>
                        <a:ea typeface="メイリオ" panose="020B0604030504040204" pitchFamily="50" charset="-128"/>
                        <a:cs typeface="Arial Unicode MS"/>
                      </a:endParaRPr>
                    </a:p>
                  </a:txBody>
                  <a:tcPr marL="0" marR="0" marT="44450" marB="0">
                    <a:lnL w="3175" cap="flat" cmpd="sng" algn="ctr">
                      <a:solidFill>
                        <a:schemeClr val="tx1">
                          <a:lumMod val="65000"/>
                          <a:lumOff val="35000"/>
                        </a:schemeClr>
                      </a:solidFill>
                      <a:prstDash val="solid"/>
                      <a:round/>
                      <a:headEnd type="none" w="med" len="med"/>
                      <a:tailEnd type="none" w="med" len="med"/>
                    </a:lnL>
                    <a:lnR w="285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tcPr>
                </a:tc>
                <a:extLst>
                  <a:ext uri="{0D108BD9-81ED-4DB2-BD59-A6C34878D82A}">
                    <a16:rowId xmlns:a16="http://schemas.microsoft.com/office/drawing/2014/main" val="10002"/>
                  </a:ext>
                </a:extLst>
              </a:tr>
              <a:tr h="208235">
                <a:tc rowSpan="2">
                  <a:txBody>
                    <a:bodyPr/>
                    <a:lstStyle/>
                    <a:p>
                      <a:pPr marL="8890" algn="ctr">
                        <a:lnSpc>
                          <a:spcPct val="100000"/>
                        </a:lnSpc>
                        <a:spcBef>
                          <a:spcPts val="1700"/>
                        </a:spcBef>
                        <a:tabLst>
                          <a:tab pos="319405" algn="l"/>
                        </a:tabLst>
                      </a:pPr>
                      <a:r>
                        <a:rPr sz="1200" b="1" dirty="0">
                          <a:solidFill>
                            <a:srgbClr val="2E3092"/>
                          </a:solidFill>
                          <a:latin typeface="游ゴシック Medium" panose="020B0500000000000000" pitchFamily="50" charset="-128"/>
                          <a:ea typeface="游ゴシック Medium" panose="020B0500000000000000" pitchFamily="50" charset="-128"/>
                          <a:cs typeface="Arial Unicode MS"/>
                        </a:rPr>
                        <a:t>参加者①</a:t>
                      </a:r>
                    </a:p>
                  </a:txBody>
                  <a:tcPr marL="0" marR="0" marT="162560" marB="0">
                    <a:lnL w="285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E9F4F5"/>
                    </a:solidFill>
                  </a:tcPr>
                </a:tc>
                <a:tc>
                  <a:txBody>
                    <a:bodyPr/>
                    <a:lstStyle/>
                    <a:p>
                      <a:pPr marL="81915">
                        <a:lnSpc>
                          <a:spcPct val="100000"/>
                        </a:lnSpc>
                        <a:spcBef>
                          <a:spcPts val="305"/>
                        </a:spcBef>
                        <a:tabLst>
                          <a:tab pos="2699385" algn="l"/>
                        </a:tabLst>
                      </a:pPr>
                      <a:r>
                        <a:rPr sz="1000" spc="20" dirty="0">
                          <a:solidFill>
                            <a:srgbClr val="231F20"/>
                          </a:solidFill>
                          <a:latin typeface="メイリオ" panose="020B0604030504040204" pitchFamily="50" charset="-128"/>
                          <a:ea typeface="メイリオ" panose="020B0604030504040204" pitchFamily="50" charset="-128"/>
                          <a:cs typeface="Arial Unicode MS"/>
                        </a:rPr>
                        <a:t>氏</a:t>
                      </a:r>
                      <a:r>
                        <a:rPr sz="1000" dirty="0">
                          <a:solidFill>
                            <a:srgbClr val="231F20"/>
                          </a:solidFill>
                          <a:latin typeface="メイリオ" panose="020B0604030504040204" pitchFamily="50" charset="-128"/>
                          <a:ea typeface="メイリオ" panose="020B0604030504040204" pitchFamily="50" charset="-128"/>
                          <a:cs typeface="Arial Unicode MS"/>
                        </a:rPr>
                        <a:t>名	</a:t>
                      </a:r>
                      <a:r>
                        <a:rPr sz="1000" spc="20" dirty="0">
                          <a:solidFill>
                            <a:srgbClr val="231F20"/>
                          </a:solidFill>
                          <a:latin typeface="メイリオ" panose="020B0604030504040204" pitchFamily="50" charset="-128"/>
                          <a:ea typeface="メイリオ" panose="020B0604030504040204" pitchFamily="50" charset="-128"/>
                          <a:cs typeface="Arial Unicode MS"/>
                        </a:rPr>
                        <a:t>部</a:t>
                      </a:r>
                      <a:r>
                        <a:rPr sz="1000" spc="-229" dirty="0">
                          <a:solidFill>
                            <a:srgbClr val="231F20"/>
                          </a:solidFill>
                          <a:latin typeface="メイリオ" panose="020B0604030504040204" pitchFamily="50" charset="-128"/>
                          <a:ea typeface="メイリオ" panose="020B0604030504040204" pitchFamily="50" charset="-128"/>
                          <a:cs typeface="Arial Unicode MS"/>
                        </a:rPr>
                        <a:t>署・</a:t>
                      </a:r>
                      <a:r>
                        <a:rPr sz="1000" spc="20" dirty="0">
                          <a:solidFill>
                            <a:srgbClr val="231F20"/>
                          </a:solidFill>
                          <a:latin typeface="メイリオ" panose="020B0604030504040204" pitchFamily="50" charset="-128"/>
                          <a:ea typeface="メイリオ" panose="020B0604030504040204" pitchFamily="50" charset="-128"/>
                          <a:cs typeface="Arial Unicode MS"/>
                        </a:rPr>
                        <a:t>役</a:t>
                      </a:r>
                      <a:r>
                        <a:rPr sz="1000" dirty="0">
                          <a:solidFill>
                            <a:srgbClr val="231F20"/>
                          </a:solidFill>
                          <a:latin typeface="メイリオ" panose="020B0604030504040204" pitchFamily="50" charset="-128"/>
                          <a:ea typeface="メイリオ" panose="020B0604030504040204" pitchFamily="50" charset="-128"/>
                          <a:cs typeface="Arial Unicode MS"/>
                        </a:rPr>
                        <a:t>職</a:t>
                      </a:r>
                      <a:endParaRPr sz="1000" dirty="0">
                        <a:latin typeface="メイリオ" panose="020B0604030504040204" pitchFamily="50" charset="-128"/>
                        <a:ea typeface="メイリオ" panose="020B0604030504040204" pitchFamily="50" charset="-128"/>
                        <a:cs typeface="Arial Unicode MS"/>
                      </a:endParaRPr>
                    </a:p>
                  </a:txBody>
                  <a:tcPr marL="0" marR="0" marT="38735" marB="0">
                    <a:lnL w="3175" cap="flat" cmpd="sng" algn="ctr">
                      <a:solidFill>
                        <a:schemeClr val="tx1">
                          <a:lumMod val="65000"/>
                          <a:lumOff val="35000"/>
                        </a:schemeClr>
                      </a:solidFill>
                      <a:prstDash val="solid"/>
                      <a:round/>
                      <a:headEnd type="none" w="med" len="med"/>
                      <a:tailEnd type="none" w="med" len="med"/>
                    </a:lnL>
                    <a:lnR w="285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tcPr>
                </a:tc>
                <a:extLst>
                  <a:ext uri="{0D108BD9-81ED-4DB2-BD59-A6C34878D82A}">
                    <a16:rowId xmlns:a16="http://schemas.microsoft.com/office/drawing/2014/main" val="10003"/>
                  </a:ext>
                </a:extLst>
              </a:tr>
              <a:tr h="208235">
                <a:tc vMerge="1">
                  <a:txBody>
                    <a:bodyPr/>
                    <a:lstStyle/>
                    <a:p>
                      <a:endParaRPr/>
                    </a:p>
                  </a:txBody>
                  <a:tcPr marL="0" marR="0" marT="162560" marB="0">
                    <a:lnL w="6350">
                      <a:solidFill>
                        <a:srgbClr val="231F20"/>
                      </a:solidFill>
                      <a:prstDash val="solid"/>
                    </a:lnL>
                    <a:lnT w="6350">
                      <a:solidFill>
                        <a:srgbClr val="231F20"/>
                      </a:solidFill>
                      <a:prstDash val="solid"/>
                    </a:lnT>
                    <a:lnB w="6350">
                      <a:solidFill>
                        <a:srgbClr val="231F20"/>
                      </a:solidFill>
                      <a:prstDash val="solid"/>
                    </a:lnB>
                    <a:solidFill>
                      <a:srgbClr val="ACD6F2"/>
                    </a:solidFill>
                  </a:tcPr>
                </a:tc>
                <a:tc>
                  <a:txBody>
                    <a:bodyPr/>
                    <a:lstStyle/>
                    <a:p>
                      <a:pPr marL="73025">
                        <a:lnSpc>
                          <a:spcPct val="100000"/>
                        </a:lnSpc>
                        <a:spcBef>
                          <a:spcPts val="420"/>
                        </a:spcBef>
                      </a:pPr>
                      <a:r>
                        <a:rPr sz="1000" spc="20" dirty="0">
                          <a:solidFill>
                            <a:srgbClr val="231F20"/>
                          </a:solidFill>
                          <a:latin typeface="メイリオ" panose="020B0604030504040204" pitchFamily="50" charset="-128"/>
                          <a:ea typeface="メイリオ" panose="020B0604030504040204" pitchFamily="50" charset="-128"/>
                          <a:cs typeface="Arial Unicode MS"/>
                        </a:rPr>
                        <a:t>メールアドレ</a:t>
                      </a:r>
                      <a:r>
                        <a:rPr sz="1000" spc="-229" dirty="0">
                          <a:solidFill>
                            <a:srgbClr val="231F20"/>
                          </a:solidFill>
                          <a:latin typeface="メイリオ" panose="020B0604030504040204" pitchFamily="50" charset="-128"/>
                          <a:ea typeface="メイリオ" panose="020B0604030504040204" pitchFamily="50" charset="-128"/>
                          <a:cs typeface="Arial Unicode MS"/>
                        </a:rPr>
                        <a:t>ス</a:t>
                      </a:r>
                      <a:r>
                        <a:rPr sz="1000" dirty="0">
                          <a:solidFill>
                            <a:srgbClr val="231F20"/>
                          </a:solidFill>
                          <a:latin typeface="メイリオ" panose="020B0604030504040204" pitchFamily="50" charset="-128"/>
                          <a:ea typeface="メイリオ" panose="020B0604030504040204" pitchFamily="50" charset="-128"/>
                          <a:cs typeface="Arial Unicode MS"/>
                        </a:rPr>
                        <a:t>：</a:t>
                      </a:r>
                      <a:endParaRPr sz="1000" dirty="0">
                        <a:latin typeface="メイリオ" panose="020B0604030504040204" pitchFamily="50" charset="-128"/>
                        <a:ea typeface="メイリオ" panose="020B0604030504040204" pitchFamily="50" charset="-128"/>
                        <a:cs typeface="Arial Unicode MS"/>
                      </a:endParaRPr>
                    </a:p>
                  </a:txBody>
                  <a:tcPr marL="0" marR="0" marT="53340" marB="0">
                    <a:lnL w="3175" cap="flat" cmpd="sng" algn="ctr">
                      <a:solidFill>
                        <a:schemeClr val="tx1">
                          <a:lumMod val="65000"/>
                          <a:lumOff val="35000"/>
                        </a:schemeClr>
                      </a:solidFill>
                      <a:prstDash val="solid"/>
                      <a:round/>
                      <a:headEnd type="none" w="med" len="med"/>
                      <a:tailEnd type="none" w="med" len="med"/>
                    </a:lnL>
                    <a:lnR w="285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tcPr>
                </a:tc>
                <a:extLst>
                  <a:ext uri="{0D108BD9-81ED-4DB2-BD59-A6C34878D82A}">
                    <a16:rowId xmlns:a16="http://schemas.microsoft.com/office/drawing/2014/main" val="10004"/>
                  </a:ext>
                </a:extLst>
              </a:tr>
              <a:tr h="208225">
                <a:tc rowSpan="2">
                  <a:txBody>
                    <a:bodyPr/>
                    <a:lstStyle/>
                    <a:p>
                      <a:pPr marL="8890" indent="-457200" algn="ctr">
                        <a:lnSpc>
                          <a:spcPct val="100000"/>
                        </a:lnSpc>
                        <a:spcBef>
                          <a:spcPts val="1700"/>
                        </a:spcBef>
                        <a:tabLst>
                          <a:tab pos="319405" algn="l"/>
                        </a:tabLst>
                      </a:pPr>
                      <a:r>
                        <a:rPr sz="1200" b="1" dirty="0" err="1">
                          <a:solidFill>
                            <a:srgbClr val="2E3092"/>
                          </a:solidFill>
                          <a:latin typeface="游ゴシック Medium" panose="020B0500000000000000" pitchFamily="50" charset="-128"/>
                          <a:ea typeface="游ゴシック Medium" panose="020B0500000000000000" pitchFamily="50" charset="-128"/>
                          <a:cs typeface="Arial Unicode MS"/>
                        </a:rPr>
                        <a:t>参加者</a:t>
                      </a:r>
                      <a:r>
                        <a:rPr sz="1200" b="1" dirty="0">
                          <a:solidFill>
                            <a:srgbClr val="2E3092"/>
                          </a:solidFill>
                          <a:latin typeface="游ゴシック Medium" panose="020B0500000000000000" pitchFamily="50" charset="-128"/>
                          <a:ea typeface="游ゴシック Medium" panose="020B0500000000000000" pitchFamily="50" charset="-128"/>
                          <a:cs typeface="Arial Unicode MS"/>
                        </a:rPr>
                        <a:t>②</a:t>
                      </a:r>
                    </a:p>
                  </a:txBody>
                  <a:tcPr marL="0" marR="0" marT="3175" marB="0" anchor="ctr">
                    <a:lnL w="285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rgbClr val="E9F4F5"/>
                    </a:solidFill>
                  </a:tcPr>
                </a:tc>
                <a:tc>
                  <a:txBody>
                    <a:bodyPr/>
                    <a:lstStyle/>
                    <a:p>
                      <a:pPr marL="81915">
                        <a:lnSpc>
                          <a:spcPct val="100000"/>
                        </a:lnSpc>
                        <a:spcBef>
                          <a:spcPts val="365"/>
                        </a:spcBef>
                        <a:tabLst>
                          <a:tab pos="2699385" algn="l"/>
                        </a:tabLst>
                      </a:pPr>
                      <a:r>
                        <a:rPr sz="1000" spc="20" dirty="0">
                          <a:solidFill>
                            <a:srgbClr val="231F20"/>
                          </a:solidFill>
                          <a:latin typeface="メイリオ" panose="020B0604030504040204" pitchFamily="50" charset="-128"/>
                          <a:ea typeface="メイリオ" panose="020B0604030504040204" pitchFamily="50" charset="-128"/>
                          <a:cs typeface="Arial Unicode MS"/>
                        </a:rPr>
                        <a:t>氏</a:t>
                      </a:r>
                      <a:r>
                        <a:rPr sz="1000" dirty="0">
                          <a:solidFill>
                            <a:srgbClr val="231F20"/>
                          </a:solidFill>
                          <a:latin typeface="メイリオ" panose="020B0604030504040204" pitchFamily="50" charset="-128"/>
                          <a:ea typeface="メイリオ" panose="020B0604030504040204" pitchFamily="50" charset="-128"/>
                          <a:cs typeface="Arial Unicode MS"/>
                        </a:rPr>
                        <a:t>名	</a:t>
                      </a:r>
                      <a:r>
                        <a:rPr sz="1000" spc="20" dirty="0">
                          <a:solidFill>
                            <a:srgbClr val="231F20"/>
                          </a:solidFill>
                          <a:latin typeface="メイリオ" panose="020B0604030504040204" pitchFamily="50" charset="-128"/>
                          <a:ea typeface="メイリオ" panose="020B0604030504040204" pitchFamily="50" charset="-128"/>
                          <a:cs typeface="Arial Unicode MS"/>
                        </a:rPr>
                        <a:t>部</a:t>
                      </a:r>
                      <a:r>
                        <a:rPr sz="1000" spc="-229" dirty="0">
                          <a:solidFill>
                            <a:srgbClr val="231F20"/>
                          </a:solidFill>
                          <a:latin typeface="メイリオ" panose="020B0604030504040204" pitchFamily="50" charset="-128"/>
                          <a:ea typeface="メイリオ" panose="020B0604030504040204" pitchFamily="50" charset="-128"/>
                          <a:cs typeface="Arial Unicode MS"/>
                        </a:rPr>
                        <a:t>署・</a:t>
                      </a:r>
                      <a:r>
                        <a:rPr sz="1000" spc="20" dirty="0">
                          <a:solidFill>
                            <a:srgbClr val="231F20"/>
                          </a:solidFill>
                          <a:latin typeface="メイリオ" panose="020B0604030504040204" pitchFamily="50" charset="-128"/>
                          <a:ea typeface="メイリオ" panose="020B0604030504040204" pitchFamily="50" charset="-128"/>
                          <a:cs typeface="Arial Unicode MS"/>
                        </a:rPr>
                        <a:t>役</a:t>
                      </a:r>
                      <a:r>
                        <a:rPr sz="1000" dirty="0">
                          <a:solidFill>
                            <a:srgbClr val="231F20"/>
                          </a:solidFill>
                          <a:latin typeface="メイリオ" panose="020B0604030504040204" pitchFamily="50" charset="-128"/>
                          <a:ea typeface="メイリオ" panose="020B0604030504040204" pitchFamily="50" charset="-128"/>
                          <a:cs typeface="Arial Unicode MS"/>
                        </a:rPr>
                        <a:t>職</a:t>
                      </a:r>
                      <a:endParaRPr sz="1000" dirty="0">
                        <a:latin typeface="メイリオ" panose="020B0604030504040204" pitchFamily="50" charset="-128"/>
                        <a:ea typeface="メイリオ" panose="020B0604030504040204" pitchFamily="50" charset="-128"/>
                        <a:cs typeface="Arial Unicode MS"/>
                      </a:endParaRPr>
                    </a:p>
                  </a:txBody>
                  <a:tcPr marL="0" marR="0" marT="46355" marB="0">
                    <a:lnL w="3175" cap="flat" cmpd="sng" algn="ctr">
                      <a:solidFill>
                        <a:schemeClr val="tx1">
                          <a:lumMod val="65000"/>
                          <a:lumOff val="35000"/>
                        </a:schemeClr>
                      </a:solidFill>
                      <a:prstDash val="solid"/>
                      <a:round/>
                      <a:headEnd type="none" w="med" len="med"/>
                      <a:tailEnd type="none" w="med" len="med"/>
                    </a:lnL>
                    <a:lnR w="285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tcPr>
                </a:tc>
                <a:extLst>
                  <a:ext uri="{0D108BD9-81ED-4DB2-BD59-A6C34878D82A}">
                    <a16:rowId xmlns:a16="http://schemas.microsoft.com/office/drawing/2014/main" val="10005"/>
                  </a:ext>
                </a:extLst>
              </a:tr>
              <a:tr h="232466">
                <a:tc vMerge="1">
                  <a:txBody>
                    <a:bodyPr/>
                    <a:lstStyle/>
                    <a:p>
                      <a:endParaRPr/>
                    </a:p>
                  </a:txBody>
                  <a:tcPr marL="0" marR="0" marT="3175" marB="0">
                    <a:lnL w="6350">
                      <a:solidFill>
                        <a:srgbClr val="231F20"/>
                      </a:solidFill>
                      <a:prstDash val="solid"/>
                    </a:lnL>
                    <a:lnT w="6350">
                      <a:solidFill>
                        <a:srgbClr val="231F20"/>
                      </a:solidFill>
                      <a:prstDash val="solid"/>
                    </a:lnT>
                    <a:lnB w="6350">
                      <a:solidFill>
                        <a:srgbClr val="231F20"/>
                      </a:solidFill>
                      <a:prstDash val="solid"/>
                    </a:lnB>
                    <a:solidFill>
                      <a:srgbClr val="ACD6F2"/>
                    </a:solidFill>
                  </a:tcPr>
                </a:tc>
                <a:tc>
                  <a:txBody>
                    <a:bodyPr/>
                    <a:lstStyle/>
                    <a:p>
                      <a:pPr marL="73025">
                        <a:lnSpc>
                          <a:spcPct val="100000"/>
                        </a:lnSpc>
                        <a:spcBef>
                          <a:spcPts val="495"/>
                        </a:spcBef>
                      </a:pPr>
                      <a:r>
                        <a:rPr sz="1000" spc="20" dirty="0">
                          <a:solidFill>
                            <a:srgbClr val="231F20"/>
                          </a:solidFill>
                          <a:latin typeface="メイリオ" panose="020B0604030504040204" pitchFamily="50" charset="-128"/>
                          <a:ea typeface="メイリオ" panose="020B0604030504040204" pitchFamily="50" charset="-128"/>
                          <a:cs typeface="Arial Unicode MS"/>
                        </a:rPr>
                        <a:t>メールアドレ</a:t>
                      </a:r>
                      <a:r>
                        <a:rPr sz="1000" spc="-229" dirty="0">
                          <a:solidFill>
                            <a:srgbClr val="231F20"/>
                          </a:solidFill>
                          <a:latin typeface="メイリオ" panose="020B0604030504040204" pitchFamily="50" charset="-128"/>
                          <a:ea typeface="メイリオ" panose="020B0604030504040204" pitchFamily="50" charset="-128"/>
                          <a:cs typeface="Arial Unicode MS"/>
                        </a:rPr>
                        <a:t>ス</a:t>
                      </a:r>
                      <a:r>
                        <a:rPr sz="1000" dirty="0">
                          <a:solidFill>
                            <a:srgbClr val="231F20"/>
                          </a:solidFill>
                          <a:latin typeface="メイリオ" panose="020B0604030504040204" pitchFamily="50" charset="-128"/>
                          <a:ea typeface="メイリオ" panose="020B0604030504040204" pitchFamily="50" charset="-128"/>
                          <a:cs typeface="Arial Unicode MS"/>
                        </a:rPr>
                        <a:t>：</a:t>
                      </a:r>
                      <a:endParaRPr sz="1000" dirty="0">
                        <a:latin typeface="メイリオ" panose="020B0604030504040204" pitchFamily="50" charset="-128"/>
                        <a:ea typeface="メイリオ" panose="020B0604030504040204" pitchFamily="50" charset="-128"/>
                        <a:cs typeface="Arial Unicode MS"/>
                      </a:endParaRPr>
                    </a:p>
                  </a:txBody>
                  <a:tcPr marL="0" marR="0" marT="62865" marB="0">
                    <a:lnL w="3175" cap="flat" cmpd="sng" algn="ctr">
                      <a:solidFill>
                        <a:schemeClr val="tx1">
                          <a:lumMod val="65000"/>
                          <a:lumOff val="35000"/>
                        </a:schemeClr>
                      </a:solidFill>
                      <a:prstDash val="solid"/>
                      <a:round/>
                      <a:headEnd type="none" w="med" len="med"/>
                      <a:tailEnd type="none" w="med" len="med"/>
                    </a:lnL>
                    <a:lnR w="285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tcPr>
                </a:tc>
                <a:extLst>
                  <a:ext uri="{0D108BD9-81ED-4DB2-BD59-A6C34878D82A}">
                    <a16:rowId xmlns:a16="http://schemas.microsoft.com/office/drawing/2014/main" val="10006"/>
                  </a:ext>
                </a:extLst>
              </a:tr>
              <a:tr h="349121">
                <a:tc>
                  <a:txBody>
                    <a:bodyPr/>
                    <a:lstStyle/>
                    <a:p>
                      <a:pPr marL="81915">
                        <a:lnSpc>
                          <a:spcPct val="100000"/>
                        </a:lnSpc>
                      </a:pPr>
                      <a:r>
                        <a:rPr lang="ja-JP" altLang="en-US" sz="300" dirty="0">
                          <a:latin typeface="游ゴシック Medium" panose="020B0500000000000000" pitchFamily="50" charset="-128"/>
                          <a:ea typeface="游ゴシック Medium" panose="020B0500000000000000" pitchFamily="50" charset="-128"/>
                          <a:cs typeface="Arial Unicode MS"/>
                        </a:rPr>
                        <a:t>　</a:t>
                      </a:r>
                      <a:endParaRPr lang="en-US" altLang="ja-JP" sz="300" dirty="0">
                        <a:latin typeface="游ゴシック Medium" panose="020B0500000000000000" pitchFamily="50" charset="-128"/>
                        <a:ea typeface="游ゴシック Medium" panose="020B0500000000000000" pitchFamily="50" charset="-128"/>
                        <a:cs typeface="Arial Unicode MS"/>
                      </a:endParaRPr>
                    </a:p>
                  </a:txBody>
                  <a:tcPr marL="0" marR="0" marT="3175" marB="0">
                    <a:lnL w="285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28575" cap="flat" cmpd="sng" algn="ctr">
                      <a:solidFill>
                        <a:schemeClr val="tx1">
                          <a:lumMod val="65000"/>
                          <a:lumOff val="35000"/>
                        </a:schemeClr>
                      </a:solidFill>
                      <a:prstDash val="solid"/>
                      <a:round/>
                      <a:headEnd type="none" w="med" len="med"/>
                      <a:tailEnd type="none" w="med" len="med"/>
                    </a:lnB>
                    <a:solidFill>
                      <a:srgbClr val="E9F4F5"/>
                    </a:solidFill>
                  </a:tcPr>
                </a:tc>
                <a:tc>
                  <a:txBody>
                    <a:bodyPr/>
                    <a:lstStyle/>
                    <a:p>
                      <a:pPr marL="73025">
                        <a:lnSpc>
                          <a:spcPct val="100000"/>
                        </a:lnSpc>
                        <a:spcBef>
                          <a:spcPts val="495"/>
                        </a:spcBef>
                      </a:pPr>
                      <a:r>
                        <a:rPr lang="ja-JP" altLang="en-US" sz="400" dirty="0">
                          <a:latin typeface="メイリオ" panose="020B0604030504040204" pitchFamily="50" charset="-128"/>
                          <a:ea typeface="メイリオ" panose="020B0604030504040204" pitchFamily="50" charset="-128"/>
                          <a:cs typeface="Arial Unicode MS"/>
                        </a:rPr>
                        <a:t>　</a:t>
                      </a:r>
                      <a:endParaRPr lang="en-US" altLang="ja-JP" sz="400" dirty="0">
                        <a:latin typeface="メイリオ" panose="020B0604030504040204" pitchFamily="50" charset="-128"/>
                        <a:ea typeface="メイリオ" panose="020B0604030504040204" pitchFamily="50" charset="-128"/>
                        <a:cs typeface="Arial Unicode MS"/>
                      </a:endParaRPr>
                    </a:p>
                    <a:p>
                      <a:pPr marL="73025">
                        <a:lnSpc>
                          <a:spcPct val="100000"/>
                        </a:lnSpc>
                        <a:spcBef>
                          <a:spcPts val="495"/>
                        </a:spcBef>
                      </a:pPr>
                      <a:r>
                        <a:rPr lang="ja-JP" altLang="en-US" sz="1000" dirty="0">
                          <a:latin typeface="メイリオ" panose="020B0604030504040204" pitchFamily="50" charset="-128"/>
                          <a:ea typeface="メイリオ" panose="020B0604030504040204" pitchFamily="50" charset="-128"/>
                          <a:cs typeface="Arial Unicode MS"/>
                        </a:rPr>
                        <a:t>　</a:t>
                      </a:r>
                      <a:endParaRPr sz="1000" dirty="0">
                        <a:latin typeface="メイリオ" panose="020B0604030504040204" pitchFamily="50" charset="-128"/>
                        <a:ea typeface="メイリオ" panose="020B0604030504040204" pitchFamily="50" charset="-128"/>
                        <a:cs typeface="Arial Unicode MS"/>
                      </a:endParaRPr>
                    </a:p>
                  </a:txBody>
                  <a:tcPr marL="0" marR="0" marT="62865" marB="0">
                    <a:lnL w="3175" cap="flat" cmpd="sng" algn="ctr">
                      <a:solidFill>
                        <a:schemeClr val="tx1">
                          <a:lumMod val="65000"/>
                          <a:lumOff val="35000"/>
                        </a:schemeClr>
                      </a:solidFill>
                      <a:prstDash val="solid"/>
                      <a:round/>
                      <a:headEnd type="none" w="med" len="med"/>
                      <a:tailEnd type="none" w="med" len="med"/>
                    </a:lnL>
                    <a:lnR w="285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28575" cap="flat" cmpd="sng" algn="ctr">
                      <a:solidFill>
                        <a:schemeClr val="tx1">
                          <a:lumMod val="65000"/>
                          <a:lumOff val="35000"/>
                        </a:schemeClr>
                      </a:solidFill>
                      <a:prstDash val="solid"/>
                      <a:round/>
                      <a:headEnd type="none" w="med" len="med"/>
                      <a:tailEnd type="none" w="med" len="med"/>
                    </a:lnB>
                  </a:tcPr>
                </a:tc>
                <a:extLst>
                  <a:ext uri="{0D108BD9-81ED-4DB2-BD59-A6C34878D82A}">
                    <a16:rowId xmlns:a16="http://schemas.microsoft.com/office/drawing/2014/main" val="2839243333"/>
                  </a:ext>
                </a:extLst>
              </a:tr>
            </a:tbl>
          </a:graphicData>
        </a:graphic>
      </p:graphicFrame>
      <p:cxnSp>
        <p:nvCxnSpPr>
          <p:cNvPr id="7" name="直線コネクタ 6">
            <a:extLst>
              <a:ext uri="{FF2B5EF4-FFF2-40B4-BE49-F238E27FC236}">
                <a16:creationId xmlns:a16="http://schemas.microsoft.com/office/drawing/2014/main" id="{C8265F0A-A522-F04C-C095-6E72FB77C376}"/>
              </a:ext>
            </a:extLst>
          </p:cNvPr>
          <p:cNvCxnSpPr/>
          <p:nvPr/>
        </p:nvCxnSpPr>
        <p:spPr>
          <a:xfrm>
            <a:off x="5227065" y="7937500"/>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object 57">
            <a:extLst>
              <a:ext uri="{FF2B5EF4-FFF2-40B4-BE49-F238E27FC236}">
                <a16:creationId xmlns:a16="http://schemas.microsoft.com/office/drawing/2014/main" id="{0DAE11E3-B3D7-50E3-1EB6-63C7DE3C984E}"/>
              </a:ext>
            </a:extLst>
          </p:cNvPr>
          <p:cNvSpPr txBox="1"/>
          <p:nvPr/>
        </p:nvSpPr>
        <p:spPr>
          <a:xfrm>
            <a:off x="4106478" y="7453311"/>
            <a:ext cx="3634171" cy="782265"/>
          </a:xfrm>
          <a:prstGeom prst="rect">
            <a:avLst/>
          </a:prstGeom>
        </p:spPr>
        <p:txBody>
          <a:bodyPr vert="horz" wrap="square" lIns="0" tIns="12700" rIns="0" bIns="0" rtlCol="0">
            <a:spAutoFit/>
          </a:bodyPr>
          <a:lstStyle/>
          <a:p>
            <a:pPr marL="12700">
              <a:lnSpc>
                <a:spcPts val="3804"/>
              </a:lnSpc>
              <a:spcBef>
                <a:spcPts val="100"/>
              </a:spcBef>
            </a:pPr>
            <a:r>
              <a:rPr lang="en-US" altLang="ja-JP" sz="3200" b="1" spc="-5" dirty="0">
                <a:solidFill>
                  <a:srgbClr val="991921"/>
                </a:solidFill>
                <a:latin typeface="メイリオ" panose="020B0604030504040204" pitchFamily="50" charset="-128"/>
                <a:ea typeface="メイリオ" panose="020B0604030504040204" pitchFamily="50" charset="-128"/>
                <a:cs typeface="Arial"/>
              </a:rPr>
              <a:t>095</a:t>
            </a:r>
            <a:r>
              <a:rPr sz="3200" b="1" spc="-5" dirty="0">
                <a:solidFill>
                  <a:srgbClr val="991921"/>
                </a:solidFill>
                <a:latin typeface="メイリオ" panose="020B0604030504040204" pitchFamily="50" charset="-128"/>
                <a:ea typeface="メイリオ" panose="020B0604030504040204" pitchFamily="50" charset="-128"/>
                <a:cs typeface="Arial"/>
              </a:rPr>
              <a:t>-</a:t>
            </a:r>
            <a:r>
              <a:rPr lang="en-US" altLang="ja-JP" sz="3200" b="1" spc="-5" dirty="0">
                <a:solidFill>
                  <a:srgbClr val="991921"/>
                </a:solidFill>
                <a:latin typeface="メイリオ" panose="020B0604030504040204" pitchFamily="50" charset="-128"/>
                <a:ea typeface="メイリオ" panose="020B0604030504040204" pitchFamily="50" charset="-128"/>
                <a:cs typeface="Arial"/>
              </a:rPr>
              <a:t>828</a:t>
            </a:r>
            <a:r>
              <a:rPr sz="3200" b="1" spc="-5" dirty="0">
                <a:solidFill>
                  <a:srgbClr val="991921"/>
                </a:solidFill>
                <a:latin typeface="メイリオ" panose="020B0604030504040204" pitchFamily="50" charset="-128"/>
                <a:ea typeface="メイリオ" panose="020B0604030504040204" pitchFamily="50" charset="-128"/>
                <a:cs typeface="Arial"/>
              </a:rPr>
              <a:t>-</a:t>
            </a:r>
            <a:r>
              <a:rPr lang="en-US" altLang="ja-JP" sz="3200" b="1" spc="-5" dirty="0">
                <a:solidFill>
                  <a:srgbClr val="991921"/>
                </a:solidFill>
                <a:latin typeface="メイリオ" panose="020B0604030504040204" pitchFamily="50" charset="-128"/>
                <a:ea typeface="メイリオ" panose="020B0604030504040204" pitchFamily="50" charset="-128"/>
                <a:cs typeface="Arial"/>
              </a:rPr>
              <a:t>6246</a:t>
            </a:r>
            <a:endParaRPr sz="3200" dirty="0">
              <a:latin typeface="メイリオ" panose="020B0604030504040204" pitchFamily="50" charset="-128"/>
              <a:ea typeface="メイリオ" panose="020B0604030504040204" pitchFamily="50" charset="-128"/>
              <a:cs typeface="Arial"/>
            </a:endParaRPr>
          </a:p>
          <a:p>
            <a:pPr marL="15240">
              <a:lnSpc>
                <a:spcPts val="2230"/>
              </a:lnSpc>
            </a:pPr>
            <a:r>
              <a:rPr lang="en-US" altLang="ja-JP" b="1" spc="-5" dirty="0">
                <a:solidFill>
                  <a:srgbClr val="0000CC"/>
                </a:solidFill>
                <a:latin typeface="メイリオ" panose="020B0604030504040204" pitchFamily="50" charset="-128"/>
                <a:ea typeface="メイリオ" panose="020B0604030504040204" pitchFamily="50" charset="-128"/>
                <a:cs typeface="Arial"/>
              </a:rPr>
              <a:t>nagasaki_branch@axa.co.jp</a:t>
            </a:r>
            <a:endParaRPr lang="en-US" altLang="ja-JP" dirty="0">
              <a:solidFill>
                <a:srgbClr val="0000CC"/>
              </a:solidFill>
              <a:latin typeface="メイリオ" panose="020B0604030504040204" pitchFamily="50" charset="-128"/>
              <a:ea typeface="メイリオ" panose="020B0604030504040204" pitchFamily="50" charset="-128"/>
              <a:cs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52470E880E12CB49A604FFBD24C28FB8" ma:contentTypeVersion="14" ma:contentTypeDescription="新しいドキュメントを作成します。" ma:contentTypeScope="" ma:versionID="91ce9fd5da7aa877d8feaf84bef2f851">
  <xsd:schema xmlns:xsd="http://www.w3.org/2001/XMLSchema" xmlns:xs="http://www.w3.org/2001/XMLSchema" xmlns:p="http://schemas.microsoft.com/office/2006/metadata/properties" xmlns:ns2="a64b5870-4a07-4271-9fea-f53e97e1acfb" xmlns:ns3="914901b5-ce7f-4e59-b8c6-150c6c5d606b" targetNamespace="http://schemas.microsoft.com/office/2006/metadata/properties" ma:root="true" ma:fieldsID="403af8a94b528f98c8b23038a26b54da" ns2:_="" ns3:_="">
    <xsd:import namespace="a64b5870-4a07-4271-9fea-f53e97e1acfb"/>
    <xsd:import namespace="914901b5-ce7f-4e59-b8c6-150c6c5d606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Location"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4b5870-4a07-4271-9fea-f53e97e1acfb" elementFormDefault="qualified">
    <xsd:import namespace="http://schemas.microsoft.com/office/2006/documentManagement/types"/>
    <xsd:import namespace="http://schemas.microsoft.com/office/infopath/2007/PartnerControls"/>
    <xsd:element name="SharedWithUsers" ma:index="8"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共有相手の詳細情報" ma:internalName="SharedWithDetails" ma:readOnly="true">
      <xsd:simpleType>
        <xsd:restriction base="dms:Note">
          <xsd:maxLength value="255"/>
        </xsd:restriction>
      </xsd:simpleType>
    </xsd:element>
    <xsd:element name="TaxCatchAll" ma:index="16" nillable="true" ma:displayName="Taxonomy Catch All Column" ma:hidden="true" ma:list="{adda44f4-9365-47f5-95ff-3642d3041553}" ma:internalName="TaxCatchAll" ma:showField="CatchAllData" ma:web="a64b5870-4a07-4271-9fea-f53e97e1acf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14901b5-ce7f-4e59-b8c6-150c6c5d606b"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画像タグ" ma:readOnly="false" ma:fieldId="{5cf76f15-5ced-4ddc-b409-7134ff3c332f}" ma:taxonomyMulti="true" ma:sspId="bc7cd8e4-056a-4b9a-a096-56d591af496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14901b5-ce7f-4e59-b8c6-150c6c5d606b">
      <Terms xmlns="http://schemas.microsoft.com/office/infopath/2007/PartnerControls"/>
    </lcf76f155ced4ddcb4097134ff3c332f>
    <TaxCatchAll xmlns="a64b5870-4a07-4271-9fea-f53e97e1acfb" xsi:nil="true"/>
  </documentManagement>
</p:properties>
</file>

<file path=customXml/itemProps1.xml><?xml version="1.0" encoding="utf-8"?>
<ds:datastoreItem xmlns:ds="http://schemas.openxmlformats.org/officeDocument/2006/customXml" ds:itemID="{DE54A902-C747-4467-B947-07CC3EA8E4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4b5870-4a07-4271-9fea-f53e97e1acfb"/>
    <ds:schemaRef ds:uri="914901b5-ce7f-4e59-b8c6-150c6c5d60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EEC04D3-227F-4223-91D5-CA8E904B2F6A}">
  <ds:schemaRefs>
    <ds:schemaRef ds:uri="http://schemas.microsoft.com/sharepoint/v3/contenttype/forms"/>
  </ds:schemaRefs>
</ds:datastoreItem>
</file>

<file path=customXml/itemProps3.xml><?xml version="1.0" encoding="utf-8"?>
<ds:datastoreItem xmlns:ds="http://schemas.openxmlformats.org/officeDocument/2006/customXml" ds:itemID="{54476080-13B5-4D96-AF57-679C4E202601}">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a64b5870-4a07-4271-9fea-f53e97e1acfb"/>
    <ds:schemaRef ds:uri="http://schemas.microsoft.com/office/2006/metadata/properties"/>
    <ds:schemaRef ds:uri="http://purl.org/dc/terms/"/>
    <ds:schemaRef ds:uri="914901b5-ce7f-4e59-b8c6-150c6c5d606b"/>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130</TotalTime>
  <Words>297</Words>
  <Application>Microsoft Office PowerPoint</Application>
  <PresentationFormat>ユーザー設定</PresentationFormat>
  <Paragraphs>58</Paragraphs>
  <Slides>1</Slides>
  <Notes>0</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1</vt:i4>
      </vt:variant>
    </vt:vector>
  </HeadingPairs>
  <TitlesOfParts>
    <vt:vector size="13" baseType="lpstr">
      <vt:lpstr>Arial Unicode MS</vt:lpstr>
      <vt:lpstr>Microsoft JhengHei</vt:lpstr>
      <vt:lpstr>Microsoft YaHei</vt:lpstr>
      <vt:lpstr>メイリオ</vt:lpstr>
      <vt:lpstr>源ノ角ゴシック Heavy</vt:lpstr>
      <vt:lpstr>源ノ角ゴシック Light</vt:lpstr>
      <vt:lpstr>源ノ角ゴシック Medium</vt:lpstr>
      <vt:lpstr>游ゴシック Medium</vt:lpstr>
      <vt:lpstr>Arial</vt:lpstr>
      <vt:lpstr>Calibri</vt:lpstr>
      <vt:lpstr>Times New Roman</vt:lpstr>
      <vt:lpstr>Office Theme</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セミナーチラシC_イラスト_4c_0201</dc:title>
  <dc:creator>hisami shimada 島田　久巳</dc:creator>
  <cp:lastModifiedBy>WAKASUGI Mitsuru</cp:lastModifiedBy>
  <cp:revision>7</cp:revision>
  <cp:lastPrinted>2023-11-06T06:33:51Z</cp:lastPrinted>
  <dcterms:created xsi:type="dcterms:W3CDTF">2023-06-12T07:42:41Z</dcterms:created>
  <dcterms:modified xsi:type="dcterms:W3CDTF">2023-11-06T08:22:42Z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2022-02-01T00:00:00Z</vt:filetime>
  </property>
  <property fmtid="{D5CDD505-2E9C-101B-9397-08002B2CF9AE}" pid="3" name="Creator">
    <vt:lpwstr>Adobe Illustrator 26.0 (Macintosh)</vt:lpwstr>
  </property>
  <property fmtid="{D5CDD505-2E9C-101B-9397-08002B2CF9AE}" pid="4" name="LastSaved">
    <vt:filetime>2023-06-12T00:00:00Z</vt:filetime>
  </property>
  <property fmtid="{D5CDD505-2E9C-101B-9397-08002B2CF9AE}" pid="5" name="MSIP_Label_d273b9e9-5d89-45b0-bd92-22edbafde660_Enabled">
    <vt:lpwstr>true</vt:lpwstr>
  </property>
  <property fmtid="{D5CDD505-2E9C-101B-9397-08002B2CF9AE}" pid="6" name="MSIP_Label_d273b9e9-5d89-45b0-bd92-22edbafde660_SetDate">
    <vt:lpwstr>2023-06-12T09:26:59Z</vt:lpwstr>
  </property>
  <property fmtid="{D5CDD505-2E9C-101B-9397-08002B2CF9AE}" pid="7" name="MSIP_Label_d273b9e9-5d89-45b0-bd92-22edbafde660_Method">
    <vt:lpwstr>Standard</vt:lpwstr>
  </property>
  <property fmtid="{D5CDD505-2E9C-101B-9397-08002B2CF9AE}" pid="8" name="MSIP_Label_d273b9e9-5d89-45b0-bd92-22edbafde660_Name">
    <vt:lpwstr>ALJ_Internal</vt:lpwstr>
  </property>
  <property fmtid="{D5CDD505-2E9C-101B-9397-08002B2CF9AE}" pid="9" name="MSIP_Label_d273b9e9-5d89-45b0-bd92-22edbafde660_SiteId">
    <vt:lpwstr>396b38cc-aa65-492b-bb0e-3d94ed25a97b</vt:lpwstr>
  </property>
  <property fmtid="{D5CDD505-2E9C-101B-9397-08002B2CF9AE}" pid="10" name="MSIP_Label_d273b9e9-5d89-45b0-bd92-22edbafde660_ActionId">
    <vt:lpwstr>97ae42c7-a18d-4f5d-b3df-cad7b94d5822</vt:lpwstr>
  </property>
  <property fmtid="{D5CDD505-2E9C-101B-9397-08002B2CF9AE}" pid="11" name="MSIP_Label_d273b9e9-5d89-45b0-bd92-22edbafde660_ContentBits">
    <vt:lpwstr>0</vt:lpwstr>
  </property>
  <property fmtid="{D5CDD505-2E9C-101B-9397-08002B2CF9AE}" pid="12" name="ContentTypeId">
    <vt:lpwstr>0x01010052470E880E12CB49A604FFBD24C28FB8</vt:lpwstr>
  </property>
  <property fmtid="{D5CDD505-2E9C-101B-9397-08002B2CF9AE}" pid="13" name="MediaServiceImageTags">
    <vt:lpwstr/>
  </property>
</Properties>
</file>